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6576000" cy="27432000"/>
  <p:notesSz cx="6858000" cy="9144000"/>
  <p:defaultTextStyle>
    <a:defPPr>
      <a:defRPr lang="en-US"/>
    </a:defPPr>
    <a:lvl1pPr marL="0" algn="l" defTabSz="3072384" rtl="0" eaLnBrk="1" latinLnBrk="0" hangingPunct="1">
      <a:defRPr sz="6048" kern="1200">
        <a:solidFill>
          <a:schemeClr val="tx1"/>
        </a:solidFill>
        <a:latin typeface="+mn-lt"/>
        <a:ea typeface="+mn-ea"/>
        <a:cs typeface="+mn-cs"/>
      </a:defRPr>
    </a:lvl1pPr>
    <a:lvl2pPr marL="1536192" algn="l" defTabSz="3072384" rtl="0" eaLnBrk="1" latinLnBrk="0" hangingPunct="1">
      <a:defRPr sz="6048" kern="1200">
        <a:solidFill>
          <a:schemeClr val="tx1"/>
        </a:solidFill>
        <a:latin typeface="+mn-lt"/>
        <a:ea typeface="+mn-ea"/>
        <a:cs typeface="+mn-cs"/>
      </a:defRPr>
    </a:lvl2pPr>
    <a:lvl3pPr marL="3072384" algn="l" defTabSz="3072384" rtl="0" eaLnBrk="1" latinLnBrk="0" hangingPunct="1">
      <a:defRPr sz="6048" kern="1200">
        <a:solidFill>
          <a:schemeClr val="tx1"/>
        </a:solidFill>
        <a:latin typeface="+mn-lt"/>
        <a:ea typeface="+mn-ea"/>
        <a:cs typeface="+mn-cs"/>
      </a:defRPr>
    </a:lvl3pPr>
    <a:lvl4pPr marL="4608576" algn="l" defTabSz="3072384" rtl="0" eaLnBrk="1" latinLnBrk="0" hangingPunct="1">
      <a:defRPr sz="6048" kern="1200">
        <a:solidFill>
          <a:schemeClr val="tx1"/>
        </a:solidFill>
        <a:latin typeface="+mn-lt"/>
        <a:ea typeface="+mn-ea"/>
        <a:cs typeface="+mn-cs"/>
      </a:defRPr>
    </a:lvl4pPr>
    <a:lvl5pPr marL="6144768" algn="l" defTabSz="3072384" rtl="0" eaLnBrk="1" latinLnBrk="0" hangingPunct="1">
      <a:defRPr sz="6048" kern="1200">
        <a:solidFill>
          <a:schemeClr val="tx1"/>
        </a:solidFill>
        <a:latin typeface="+mn-lt"/>
        <a:ea typeface="+mn-ea"/>
        <a:cs typeface="+mn-cs"/>
      </a:defRPr>
    </a:lvl5pPr>
    <a:lvl6pPr marL="7680960" algn="l" defTabSz="3072384" rtl="0" eaLnBrk="1" latinLnBrk="0" hangingPunct="1">
      <a:defRPr sz="6048" kern="1200">
        <a:solidFill>
          <a:schemeClr val="tx1"/>
        </a:solidFill>
        <a:latin typeface="+mn-lt"/>
        <a:ea typeface="+mn-ea"/>
        <a:cs typeface="+mn-cs"/>
      </a:defRPr>
    </a:lvl6pPr>
    <a:lvl7pPr marL="9217152" algn="l" defTabSz="3072384" rtl="0" eaLnBrk="1" latinLnBrk="0" hangingPunct="1">
      <a:defRPr sz="6048" kern="1200">
        <a:solidFill>
          <a:schemeClr val="tx1"/>
        </a:solidFill>
        <a:latin typeface="+mn-lt"/>
        <a:ea typeface="+mn-ea"/>
        <a:cs typeface="+mn-cs"/>
      </a:defRPr>
    </a:lvl7pPr>
    <a:lvl8pPr marL="10753344" algn="l" defTabSz="3072384" rtl="0" eaLnBrk="1" latinLnBrk="0" hangingPunct="1">
      <a:defRPr sz="6048" kern="1200">
        <a:solidFill>
          <a:schemeClr val="tx1"/>
        </a:solidFill>
        <a:latin typeface="+mn-lt"/>
        <a:ea typeface="+mn-ea"/>
        <a:cs typeface="+mn-cs"/>
      </a:defRPr>
    </a:lvl8pPr>
    <a:lvl9pPr marL="12289536" algn="l" defTabSz="3072384" rtl="0" eaLnBrk="1" latinLnBrk="0" hangingPunct="1">
      <a:defRPr sz="604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132" autoAdjust="0"/>
    <p:restoredTop sz="94660"/>
  </p:normalViewPr>
  <p:slideViewPr>
    <p:cSldViewPr snapToGrid="0">
      <p:cViewPr>
        <p:scale>
          <a:sx n="25" d="100"/>
          <a:sy n="25" d="100"/>
        </p:scale>
        <p:origin x="1550" y="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E:\vishal%20phd\paper%20and%20abstract\Fish%20paper\Fish%20paper\New%20Microsoft%20Office%20Excel%20Workshee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SRF%20Project\Data\WATER\pHYSICO-%20CHJEMICAL2017-2018.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ell\Documents\Book%20pape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Physiographic variables</a:t>
            </a:r>
          </a:p>
        </c:rich>
      </c:tx>
      <c:overlay val="0"/>
    </c:title>
    <c:autoTitleDeleted val="0"/>
    <c:plotArea>
      <c:layout/>
      <c:barChart>
        <c:barDir val="col"/>
        <c:grouping val="clustered"/>
        <c:varyColors val="0"/>
        <c:ser>
          <c:idx val="0"/>
          <c:order val="0"/>
          <c:tx>
            <c:strRef>
              <c:f>Sheet2!$C$3</c:f>
              <c:strCache>
                <c:ptCount val="1"/>
                <c:pt idx="0">
                  <c:v>Zone A</c:v>
                </c:pt>
              </c:strCache>
            </c:strRef>
          </c:tx>
          <c:invertIfNegative val="0"/>
          <c:cat>
            <c:strRef>
              <c:f>Sheet2!$B$4:$B$8</c:f>
              <c:strCache>
                <c:ptCount val="5"/>
                <c:pt idx="0">
                  <c:v>Boulders (&gt;256mm) </c:v>
                </c:pt>
                <c:pt idx="1">
                  <c:v>Cobbles (64-256mm)</c:v>
                </c:pt>
                <c:pt idx="2">
                  <c:v>Pebbles (16-64mm)</c:v>
                </c:pt>
                <c:pt idx="3">
                  <c:v>Gravels (2-16mm)</c:v>
                </c:pt>
                <c:pt idx="4">
                  <c:v>Sand (&lt;2mm) </c:v>
                </c:pt>
              </c:strCache>
            </c:strRef>
          </c:cat>
          <c:val>
            <c:numRef>
              <c:f>Sheet2!$C$4:$C$8</c:f>
              <c:numCache>
                <c:formatCode>0%</c:formatCode>
                <c:ptCount val="5"/>
                <c:pt idx="0">
                  <c:v>0.5</c:v>
                </c:pt>
                <c:pt idx="1">
                  <c:v>0.2</c:v>
                </c:pt>
                <c:pt idx="2">
                  <c:v>0.1</c:v>
                </c:pt>
                <c:pt idx="3">
                  <c:v>5.0000000000000058E-2</c:v>
                </c:pt>
                <c:pt idx="4">
                  <c:v>0.15000000000000024</c:v>
                </c:pt>
              </c:numCache>
            </c:numRef>
          </c:val>
          <c:extLst>
            <c:ext xmlns:c16="http://schemas.microsoft.com/office/drawing/2014/chart" uri="{C3380CC4-5D6E-409C-BE32-E72D297353CC}">
              <c16:uniqueId val="{00000000-DE9A-461F-B134-606BB4C16D57}"/>
            </c:ext>
          </c:extLst>
        </c:ser>
        <c:ser>
          <c:idx val="1"/>
          <c:order val="1"/>
          <c:tx>
            <c:strRef>
              <c:f>Sheet2!$D$3</c:f>
              <c:strCache>
                <c:ptCount val="1"/>
                <c:pt idx="0">
                  <c:v>Zone B</c:v>
                </c:pt>
              </c:strCache>
            </c:strRef>
          </c:tx>
          <c:invertIfNegative val="0"/>
          <c:cat>
            <c:strRef>
              <c:f>Sheet2!$B$4:$B$8</c:f>
              <c:strCache>
                <c:ptCount val="5"/>
                <c:pt idx="0">
                  <c:v>Boulders (&gt;256mm) </c:v>
                </c:pt>
                <c:pt idx="1">
                  <c:v>Cobbles (64-256mm)</c:v>
                </c:pt>
                <c:pt idx="2">
                  <c:v>Pebbles (16-64mm)</c:v>
                </c:pt>
                <c:pt idx="3">
                  <c:v>Gravels (2-16mm)</c:v>
                </c:pt>
                <c:pt idx="4">
                  <c:v>Sand (&lt;2mm) </c:v>
                </c:pt>
              </c:strCache>
            </c:strRef>
          </c:cat>
          <c:val>
            <c:numRef>
              <c:f>Sheet2!$D$4:$D$8</c:f>
              <c:numCache>
                <c:formatCode>0%</c:formatCode>
                <c:ptCount val="5"/>
                <c:pt idx="0">
                  <c:v>0.4</c:v>
                </c:pt>
                <c:pt idx="1">
                  <c:v>0.2</c:v>
                </c:pt>
                <c:pt idx="2">
                  <c:v>5.0000000000000058E-2</c:v>
                </c:pt>
                <c:pt idx="3">
                  <c:v>0.13</c:v>
                </c:pt>
                <c:pt idx="4">
                  <c:v>0.22000000000000011</c:v>
                </c:pt>
              </c:numCache>
            </c:numRef>
          </c:val>
          <c:extLst>
            <c:ext xmlns:c16="http://schemas.microsoft.com/office/drawing/2014/chart" uri="{C3380CC4-5D6E-409C-BE32-E72D297353CC}">
              <c16:uniqueId val="{00000001-DE9A-461F-B134-606BB4C16D57}"/>
            </c:ext>
          </c:extLst>
        </c:ser>
        <c:ser>
          <c:idx val="2"/>
          <c:order val="2"/>
          <c:tx>
            <c:strRef>
              <c:f>Sheet2!$E$3</c:f>
              <c:strCache>
                <c:ptCount val="1"/>
                <c:pt idx="0">
                  <c:v>Zone C</c:v>
                </c:pt>
              </c:strCache>
            </c:strRef>
          </c:tx>
          <c:invertIfNegative val="0"/>
          <c:cat>
            <c:strRef>
              <c:f>Sheet2!$B$4:$B$8</c:f>
              <c:strCache>
                <c:ptCount val="5"/>
                <c:pt idx="0">
                  <c:v>Boulders (&gt;256mm) </c:v>
                </c:pt>
                <c:pt idx="1">
                  <c:v>Cobbles (64-256mm)</c:v>
                </c:pt>
                <c:pt idx="2">
                  <c:v>Pebbles (16-64mm)</c:v>
                </c:pt>
                <c:pt idx="3">
                  <c:v>Gravels (2-16mm)</c:v>
                </c:pt>
                <c:pt idx="4">
                  <c:v>Sand (&lt;2mm) </c:v>
                </c:pt>
              </c:strCache>
            </c:strRef>
          </c:cat>
          <c:val>
            <c:numRef>
              <c:f>Sheet2!$E$4:$E$8</c:f>
              <c:numCache>
                <c:formatCode>0%</c:formatCode>
                <c:ptCount val="5"/>
                <c:pt idx="0">
                  <c:v>0.30000000000000032</c:v>
                </c:pt>
                <c:pt idx="1">
                  <c:v>0.15000000000000024</c:v>
                </c:pt>
                <c:pt idx="2">
                  <c:v>3.0000000000000044E-2</c:v>
                </c:pt>
                <c:pt idx="3">
                  <c:v>9.0000000000000066E-2</c:v>
                </c:pt>
                <c:pt idx="4">
                  <c:v>0.43000000000000038</c:v>
                </c:pt>
              </c:numCache>
            </c:numRef>
          </c:val>
          <c:extLst>
            <c:ext xmlns:c16="http://schemas.microsoft.com/office/drawing/2014/chart" uri="{C3380CC4-5D6E-409C-BE32-E72D297353CC}">
              <c16:uniqueId val="{00000002-DE9A-461F-B134-606BB4C16D57}"/>
            </c:ext>
          </c:extLst>
        </c:ser>
        <c:ser>
          <c:idx val="3"/>
          <c:order val="3"/>
          <c:tx>
            <c:strRef>
              <c:f>Sheet2!$F$3</c:f>
              <c:strCache>
                <c:ptCount val="1"/>
                <c:pt idx="0">
                  <c:v>Zone D</c:v>
                </c:pt>
              </c:strCache>
            </c:strRef>
          </c:tx>
          <c:invertIfNegative val="0"/>
          <c:cat>
            <c:strRef>
              <c:f>Sheet2!$B$4:$B$8</c:f>
              <c:strCache>
                <c:ptCount val="5"/>
                <c:pt idx="0">
                  <c:v>Boulders (&gt;256mm) </c:v>
                </c:pt>
                <c:pt idx="1">
                  <c:v>Cobbles (64-256mm)</c:v>
                </c:pt>
                <c:pt idx="2">
                  <c:v>Pebbles (16-64mm)</c:v>
                </c:pt>
                <c:pt idx="3">
                  <c:v>Gravels (2-16mm)</c:v>
                </c:pt>
                <c:pt idx="4">
                  <c:v>Sand (&lt;2mm) </c:v>
                </c:pt>
              </c:strCache>
            </c:strRef>
          </c:cat>
          <c:val>
            <c:numRef>
              <c:f>Sheet2!$F$4:$F$8</c:f>
              <c:numCache>
                <c:formatCode>0%</c:formatCode>
                <c:ptCount val="5"/>
                <c:pt idx="0">
                  <c:v>0.26</c:v>
                </c:pt>
                <c:pt idx="1">
                  <c:v>0.1</c:v>
                </c:pt>
                <c:pt idx="2">
                  <c:v>2.0000000000000028E-2</c:v>
                </c:pt>
                <c:pt idx="3">
                  <c:v>0.15000000000000024</c:v>
                </c:pt>
                <c:pt idx="4">
                  <c:v>0.47000000000000008</c:v>
                </c:pt>
              </c:numCache>
            </c:numRef>
          </c:val>
          <c:extLst>
            <c:ext xmlns:c16="http://schemas.microsoft.com/office/drawing/2014/chart" uri="{C3380CC4-5D6E-409C-BE32-E72D297353CC}">
              <c16:uniqueId val="{00000003-DE9A-461F-B134-606BB4C16D57}"/>
            </c:ext>
          </c:extLst>
        </c:ser>
        <c:dLbls>
          <c:showLegendKey val="0"/>
          <c:showVal val="0"/>
          <c:showCatName val="0"/>
          <c:showSerName val="0"/>
          <c:showPercent val="0"/>
          <c:showBubbleSize val="0"/>
        </c:dLbls>
        <c:gapWidth val="150"/>
        <c:axId val="112849384"/>
        <c:axId val="112849768"/>
      </c:barChart>
      <c:catAx>
        <c:axId val="112849384"/>
        <c:scaling>
          <c:orientation val="minMax"/>
        </c:scaling>
        <c:delete val="0"/>
        <c:axPos val="b"/>
        <c:numFmt formatCode="General" sourceLinked="0"/>
        <c:majorTickMark val="none"/>
        <c:minorTickMark val="none"/>
        <c:tickLblPos val="nextTo"/>
        <c:crossAx val="112849768"/>
        <c:crosses val="autoZero"/>
        <c:auto val="1"/>
        <c:lblAlgn val="ctr"/>
        <c:lblOffset val="100"/>
        <c:noMultiLvlLbl val="0"/>
      </c:catAx>
      <c:valAx>
        <c:axId val="112849768"/>
        <c:scaling>
          <c:orientation val="minMax"/>
        </c:scaling>
        <c:delete val="0"/>
        <c:axPos val="l"/>
        <c:majorGridlines/>
        <c:numFmt formatCode="0%" sourceLinked="1"/>
        <c:majorTickMark val="none"/>
        <c:minorTickMark val="none"/>
        <c:tickLblPos val="nextTo"/>
        <c:crossAx val="112849384"/>
        <c:crosses val="autoZero"/>
        <c:crossBetween val="between"/>
      </c:valAx>
      <c:dTable>
        <c:showHorzBorder val="1"/>
        <c:showVertBorder val="1"/>
        <c:showOutline val="1"/>
        <c:showKeys val="1"/>
      </c:dTable>
    </c:plotArea>
    <c:plotVisOnly val="1"/>
    <c:dispBlanksAs val="gap"/>
    <c:showDLblsOverMax val="0"/>
  </c:chart>
  <c:spPr>
    <a:solidFill>
      <a:schemeClr val="bg1"/>
    </a:solidFill>
    <a:ln>
      <a:solidFill>
        <a:schemeClr val="tx1"/>
      </a:solid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'Combine Table'!$S$17</c:f>
              <c:strCache>
                <c:ptCount val="1"/>
                <c:pt idx="0">
                  <c:v>Mean</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'Combine Table'!$R$18:$R$27</c:f>
              <c:strCache>
                <c:ptCount val="10"/>
                <c:pt idx="0">
                  <c:v>Water Velocity (m/sec)</c:v>
                </c:pt>
                <c:pt idx="1">
                  <c:v>pH</c:v>
                </c:pt>
                <c:pt idx="2">
                  <c:v>Conductivity (µS/cm)</c:v>
                </c:pt>
                <c:pt idx="3">
                  <c:v>Temperature (℃)</c:v>
                </c:pt>
                <c:pt idx="4">
                  <c:v>Turbidity (NTU)</c:v>
                </c:pt>
                <c:pt idx="5">
                  <c:v>TDS (mg/L)</c:v>
                </c:pt>
                <c:pt idx="6">
                  <c:v>Dissolve Oxygen (mg/L)</c:v>
                </c:pt>
                <c:pt idx="7">
                  <c:v>BOD (mg/L)</c:v>
                </c:pt>
                <c:pt idx="8">
                  <c:v>Total Hardness (mg/L)</c:v>
                </c:pt>
                <c:pt idx="9">
                  <c:v>Alkalinity (mg/L)</c:v>
                </c:pt>
              </c:strCache>
            </c:strRef>
          </c:cat>
          <c:val>
            <c:numRef>
              <c:f>'Combine Table'!$S$18:$S$27</c:f>
              <c:numCache>
                <c:formatCode>0.00</c:formatCode>
                <c:ptCount val="10"/>
                <c:pt idx="0" formatCode="General">
                  <c:v>1.97</c:v>
                </c:pt>
                <c:pt idx="1">
                  <c:v>6.9355001759858617</c:v>
                </c:pt>
                <c:pt idx="2">
                  <c:v>140.62248482516804</c:v>
                </c:pt>
                <c:pt idx="3">
                  <c:v>16.151064314531496</c:v>
                </c:pt>
                <c:pt idx="4">
                  <c:v>114.97752893681026</c:v>
                </c:pt>
                <c:pt idx="5">
                  <c:v>94.229594104377668</c:v>
                </c:pt>
                <c:pt idx="6">
                  <c:v>7.0197960340082339</c:v>
                </c:pt>
                <c:pt idx="7">
                  <c:v>1.3498843900282498</c:v>
                </c:pt>
                <c:pt idx="8">
                  <c:v>113.55899128861013</c:v>
                </c:pt>
                <c:pt idx="9">
                  <c:v>76.768631826283666</c:v>
                </c:pt>
              </c:numCache>
            </c:numRef>
          </c:val>
          <c:extLst>
            <c:ext xmlns:c16="http://schemas.microsoft.com/office/drawing/2014/chart" uri="{C3380CC4-5D6E-409C-BE32-E72D297353CC}">
              <c16:uniqueId val="{00000000-A24B-4C63-B804-86E91CC928E8}"/>
            </c:ext>
          </c:extLst>
        </c:ser>
        <c:dLbls>
          <c:showLegendKey val="0"/>
          <c:showVal val="1"/>
          <c:showCatName val="0"/>
          <c:showSerName val="0"/>
          <c:showPercent val="0"/>
          <c:showBubbleSize val="0"/>
        </c:dLbls>
        <c:gapWidth val="75"/>
        <c:axId val="2306912"/>
        <c:axId val="1926208"/>
      </c:barChart>
      <c:catAx>
        <c:axId val="2306912"/>
        <c:scaling>
          <c:orientation val="minMax"/>
        </c:scaling>
        <c:delete val="0"/>
        <c:axPos val="b"/>
        <c:numFmt formatCode="General" sourceLinked="0"/>
        <c:majorTickMark val="none"/>
        <c:minorTickMark val="none"/>
        <c:tickLblPos val="nextTo"/>
        <c:crossAx val="1926208"/>
        <c:crosses val="autoZero"/>
        <c:auto val="1"/>
        <c:lblAlgn val="ctr"/>
        <c:lblOffset val="100"/>
        <c:noMultiLvlLbl val="0"/>
      </c:catAx>
      <c:valAx>
        <c:axId val="1926208"/>
        <c:scaling>
          <c:orientation val="minMax"/>
        </c:scaling>
        <c:delete val="0"/>
        <c:axPos val="l"/>
        <c:numFmt formatCode="General" sourceLinked="1"/>
        <c:majorTickMark val="none"/>
        <c:minorTickMark val="none"/>
        <c:tickLblPos val="nextTo"/>
        <c:crossAx val="2306912"/>
        <c:crosses val="autoZero"/>
        <c:crossBetween val="between"/>
      </c:valAx>
    </c:plotArea>
    <c:legend>
      <c:legendPos val="b"/>
      <c:overlay val="0"/>
    </c:legend>
    <c:plotVisOnly val="1"/>
    <c:dispBlanksAs val="gap"/>
    <c:showDLblsOverMax val="0"/>
  </c:chart>
  <c:spPr>
    <a:solidFill>
      <a:schemeClr val="bg1"/>
    </a:solidFill>
    <a:ln>
      <a:solidFill>
        <a:schemeClr val="tx1"/>
      </a:solid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Sheet3!$B$1</c:f>
              <c:strCache>
                <c:ptCount val="1"/>
                <c:pt idx="0">
                  <c:v>Mean</c:v>
                </c:pt>
              </c:strCache>
            </c:strRef>
          </c:tx>
          <c:invertIfNegative val="0"/>
          <c:dLbls>
            <c:dLbl>
              <c:idx val="0"/>
              <c:layout>
                <c:manualLayout>
                  <c:x val="5.5555555555555558E-3"/>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79E-4303-A431-39A0E050AF24}"/>
                </c:ext>
              </c:extLst>
            </c:dLbl>
            <c:dLbl>
              <c:idx val="1"/>
              <c:layout>
                <c:manualLayout>
                  <c:x val="0"/>
                  <c:y val="-3.24074074074076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9E-4303-A431-39A0E050AF24}"/>
                </c:ext>
              </c:extLst>
            </c:dLbl>
            <c:dLbl>
              <c:idx val="2"/>
              <c:layout>
                <c:manualLayout>
                  <c:x val="1.3888888888889015E-2"/>
                  <c:y val="-5.55555555555554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79E-4303-A431-39A0E050AF24}"/>
                </c:ext>
              </c:extLst>
            </c:dLbl>
            <c:spPr>
              <a:noFill/>
              <a:ln>
                <a:noFill/>
              </a:ln>
              <a:effectLst/>
            </c:spPr>
            <c:txPr>
              <a:bodyPr/>
              <a:lstStyle/>
              <a:p>
                <a:pPr>
                  <a:defRPr>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Sheet3!$A$2:$A$4</c:f>
              <c:strCache>
                <c:ptCount val="3"/>
                <c:pt idx="0">
                  <c:v>Bacillariophycaeae</c:v>
                </c:pt>
                <c:pt idx="1">
                  <c:v>Chlorophyceae </c:v>
                </c:pt>
                <c:pt idx="2">
                  <c:v>Myxophyceae </c:v>
                </c:pt>
              </c:strCache>
            </c:strRef>
          </c:cat>
          <c:val>
            <c:numRef>
              <c:f>Sheet3!$B$2:$B$4</c:f>
              <c:numCache>
                <c:formatCode>General</c:formatCode>
                <c:ptCount val="3"/>
                <c:pt idx="0">
                  <c:v>734.16</c:v>
                </c:pt>
                <c:pt idx="1">
                  <c:v>90.58</c:v>
                </c:pt>
                <c:pt idx="2">
                  <c:v>26.25</c:v>
                </c:pt>
              </c:numCache>
            </c:numRef>
          </c:val>
          <c:extLst>
            <c:ext xmlns:c16="http://schemas.microsoft.com/office/drawing/2014/chart" uri="{C3380CC4-5D6E-409C-BE32-E72D297353CC}">
              <c16:uniqueId val="{00000003-579E-4303-A431-39A0E050AF24}"/>
            </c:ext>
          </c:extLst>
        </c:ser>
        <c:dLbls>
          <c:showLegendKey val="0"/>
          <c:showVal val="1"/>
          <c:showCatName val="0"/>
          <c:showSerName val="0"/>
          <c:showPercent val="0"/>
          <c:showBubbleSize val="0"/>
        </c:dLbls>
        <c:gapWidth val="75"/>
        <c:shape val="box"/>
        <c:axId val="150205240"/>
        <c:axId val="150213816"/>
        <c:axId val="82668672"/>
      </c:bar3DChart>
      <c:catAx>
        <c:axId val="150205240"/>
        <c:scaling>
          <c:orientation val="minMax"/>
        </c:scaling>
        <c:delete val="0"/>
        <c:axPos val="b"/>
        <c:numFmt formatCode="General" sourceLinked="0"/>
        <c:majorTickMark val="none"/>
        <c:minorTickMark val="none"/>
        <c:tickLblPos val="nextTo"/>
        <c:txPr>
          <a:bodyPr/>
          <a:lstStyle/>
          <a:p>
            <a:pPr>
              <a:defRPr>
                <a:latin typeface="Times New Roman" pitchFamily="18" charset="0"/>
                <a:cs typeface="Times New Roman" pitchFamily="18" charset="0"/>
              </a:defRPr>
            </a:pPr>
            <a:endParaRPr lang="en-US"/>
          </a:p>
        </c:txPr>
        <c:crossAx val="150213816"/>
        <c:crosses val="autoZero"/>
        <c:auto val="1"/>
        <c:lblAlgn val="ctr"/>
        <c:lblOffset val="100"/>
        <c:noMultiLvlLbl val="0"/>
      </c:catAx>
      <c:valAx>
        <c:axId val="150213816"/>
        <c:scaling>
          <c:orientation val="minMax"/>
        </c:scaling>
        <c:delete val="0"/>
        <c:axPos val="l"/>
        <c:numFmt formatCode="General" sourceLinked="1"/>
        <c:majorTickMark val="none"/>
        <c:minorTickMark val="none"/>
        <c:tickLblPos val="nextTo"/>
        <c:crossAx val="150205240"/>
        <c:crosses val="autoZero"/>
        <c:crossBetween val="between"/>
      </c:valAx>
      <c:serAx>
        <c:axId val="82668672"/>
        <c:scaling>
          <c:orientation val="minMax"/>
        </c:scaling>
        <c:delete val="1"/>
        <c:axPos val="b"/>
        <c:majorTickMark val="none"/>
        <c:minorTickMark val="none"/>
        <c:tickLblPos val="nextTo"/>
        <c:crossAx val="150213816"/>
        <c:crosses val="autoZero"/>
      </c:serAx>
      <c:spPr>
        <a:solidFill>
          <a:schemeClr val="bg1"/>
        </a:solidFill>
        <a:ln>
          <a:solidFill>
            <a:schemeClr val="tx1"/>
          </a:solidFill>
        </a:ln>
      </c:spPr>
    </c:plotArea>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4489452"/>
            <a:ext cx="31089600" cy="9550400"/>
          </a:xfrm>
        </p:spPr>
        <p:txBody>
          <a:bodyPr anchor="b"/>
          <a:lstStyle>
            <a:lvl1pPr algn="ctr">
              <a:defRPr sz="24000"/>
            </a:lvl1pPr>
          </a:lstStyle>
          <a:p>
            <a:r>
              <a:rPr lang="en-US"/>
              <a:t>Click to edit Master title style</a:t>
            </a:r>
            <a:endParaRPr lang="en-US" dirty="0"/>
          </a:p>
        </p:txBody>
      </p:sp>
      <p:sp>
        <p:nvSpPr>
          <p:cNvPr id="3" name="Subtitle 2"/>
          <p:cNvSpPr>
            <a:spLocks noGrp="1"/>
          </p:cNvSpPr>
          <p:nvPr>
            <p:ph type="subTitle" idx="1"/>
          </p:nvPr>
        </p:nvSpPr>
        <p:spPr>
          <a:xfrm>
            <a:off x="4572000" y="14408152"/>
            <a:ext cx="27432000" cy="6623048"/>
          </a:xfrm>
        </p:spPr>
        <p:txBody>
          <a:bodyPr/>
          <a:lstStyle>
            <a:lvl1pPr marL="0" indent="0" algn="ctr">
              <a:buNone/>
              <a:defRPr sz="9600"/>
            </a:lvl1pPr>
            <a:lvl2pPr marL="1828800" indent="0" algn="ctr">
              <a:buNone/>
              <a:defRPr sz="8000"/>
            </a:lvl2pPr>
            <a:lvl3pPr marL="3657600" indent="0" algn="ctr">
              <a:buNone/>
              <a:defRPr sz="7200"/>
            </a:lvl3pPr>
            <a:lvl4pPr marL="5486400" indent="0" algn="ctr">
              <a:buNone/>
              <a:defRPr sz="6400"/>
            </a:lvl4pPr>
            <a:lvl5pPr marL="7315200" indent="0" algn="ctr">
              <a:buNone/>
              <a:defRPr sz="6400"/>
            </a:lvl5pPr>
            <a:lvl6pPr marL="9144000" indent="0" algn="ctr">
              <a:buNone/>
              <a:defRPr sz="6400"/>
            </a:lvl6pPr>
            <a:lvl7pPr marL="10972800" indent="0" algn="ctr">
              <a:buNone/>
              <a:defRPr sz="6400"/>
            </a:lvl7pPr>
            <a:lvl8pPr marL="12801600" indent="0" algn="ctr">
              <a:buNone/>
              <a:defRPr sz="6400"/>
            </a:lvl8pPr>
            <a:lvl9pPr marL="14630400" indent="0" algn="ctr">
              <a:buNone/>
              <a:defRPr sz="6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8028AC-BF6D-4B9A-AA25-AB4E7349734E}"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1700547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8028AC-BF6D-4B9A-AA25-AB4E7349734E}"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2572625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2" y="6838958"/>
            <a:ext cx="31546800" cy="11410948"/>
          </a:xfrm>
        </p:spPr>
        <p:txBody>
          <a:bodyPr anchor="b"/>
          <a:lstStyle>
            <a:lvl1pPr>
              <a:defRPr sz="24000"/>
            </a:lvl1pPr>
          </a:lstStyle>
          <a:p>
            <a:r>
              <a:rPr lang="en-US"/>
              <a:t>Click to edit Master title style</a:t>
            </a:r>
            <a:endParaRPr lang="en-US" dirty="0"/>
          </a:p>
        </p:txBody>
      </p:sp>
      <p:sp>
        <p:nvSpPr>
          <p:cNvPr id="3" name="Text Placeholder 2"/>
          <p:cNvSpPr>
            <a:spLocks noGrp="1"/>
          </p:cNvSpPr>
          <p:nvPr>
            <p:ph type="body" idx="1"/>
          </p:nvPr>
        </p:nvSpPr>
        <p:spPr>
          <a:xfrm>
            <a:off x="2495552" y="18357858"/>
            <a:ext cx="31546800" cy="6000748"/>
          </a:xfrm>
        </p:spPr>
        <p:txBody>
          <a:bodyPr/>
          <a:lstStyle>
            <a:lvl1pPr marL="0" indent="0">
              <a:buNone/>
              <a:defRPr sz="9600">
                <a:solidFill>
                  <a:schemeClr val="tx1"/>
                </a:solidFill>
              </a:defRPr>
            </a:lvl1pPr>
            <a:lvl2pPr marL="1828800" indent="0">
              <a:buNone/>
              <a:defRPr sz="8000">
                <a:solidFill>
                  <a:schemeClr val="tx1">
                    <a:tint val="75000"/>
                  </a:schemeClr>
                </a:solidFill>
              </a:defRPr>
            </a:lvl2pPr>
            <a:lvl3pPr marL="3657600" indent="0">
              <a:buNone/>
              <a:defRPr sz="7200">
                <a:solidFill>
                  <a:schemeClr val="tx1">
                    <a:tint val="75000"/>
                  </a:schemeClr>
                </a:solidFill>
              </a:defRPr>
            </a:lvl3pPr>
            <a:lvl4pPr marL="5486400" indent="0">
              <a:buNone/>
              <a:defRPr sz="6400">
                <a:solidFill>
                  <a:schemeClr val="tx1">
                    <a:tint val="75000"/>
                  </a:schemeClr>
                </a:solidFill>
              </a:defRPr>
            </a:lvl4pPr>
            <a:lvl5pPr marL="7315200" indent="0">
              <a:buNone/>
              <a:defRPr sz="6400">
                <a:solidFill>
                  <a:schemeClr val="tx1">
                    <a:tint val="75000"/>
                  </a:schemeClr>
                </a:solidFill>
              </a:defRPr>
            </a:lvl5pPr>
            <a:lvl6pPr marL="9144000" indent="0">
              <a:buNone/>
              <a:defRPr sz="6400">
                <a:solidFill>
                  <a:schemeClr val="tx1">
                    <a:tint val="75000"/>
                  </a:schemeClr>
                </a:solidFill>
              </a:defRPr>
            </a:lvl6pPr>
            <a:lvl7pPr marL="10972800" indent="0">
              <a:buNone/>
              <a:defRPr sz="6400">
                <a:solidFill>
                  <a:schemeClr val="tx1">
                    <a:tint val="75000"/>
                  </a:schemeClr>
                </a:solidFill>
              </a:defRPr>
            </a:lvl7pPr>
            <a:lvl8pPr marL="12801600" indent="0">
              <a:buNone/>
              <a:defRPr sz="6400">
                <a:solidFill>
                  <a:schemeClr val="tx1">
                    <a:tint val="75000"/>
                  </a:schemeClr>
                </a:solidFill>
              </a:defRPr>
            </a:lvl8pPr>
            <a:lvl9pPr marL="14630400"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8028AC-BF6D-4B9A-AA25-AB4E7349734E}"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389272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7302500"/>
            <a:ext cx="155448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7302500"/>
            <a:ext cx="155448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8028AC-BF6D-4B9A-AA25-AB4E7349734E}"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3384715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460506"/>
            <a:ext cx="31546800" cy="530225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8" y="6724652"/>
            <a:ext cx="15473360"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4" name="Content Placeholder 3"/>
          <p:cNvSpPr>
            <a:spLocks noGrp="1"/>
          </p:cNvSpPr>
          <p:nvPr>
            <p:ph sz="half" idx="2"/>
          </p:nvPr>
        </p:nvSpPr>
        <p:spPr>
          <a:xfrm>
            <a:off x="2519368" y="10020300"/>
            <a:ext cx="15473360"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2" y="6724652"/>
            <a:ext cx="15549564"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6" name="Content Placeholder 5"/>
          <p:cNvSpPr>
            <a:spLocks noGrp="1"/>
          </p:cNvSpPr>
          <p:nvPr>
            <p:ph sz="quarter" idx="4"/>
          </p:nvPr>
        </p:nvSpPr>
        <p:spPr>
          <a:xfrm>
            <a:off x="18516602" y="10020300"/>
            <a:ext cx="15549564"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8028AC-BF6D-4B9A-AA25-AB4E7349734E}" type="datetimeFigureOut">
              <a:rPr lang="en-US" smtClean="0"/>
              <a:t>7/6/2024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88703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8028AC-BF6D-4B9A-AA25-AB4E7349734E}" type="datetimeFigureOut">
              <a:rPr lang="en-US" smtClean="0"/>
              <a:t>7/6/2024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1628178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8028AC-BF6D-4B9A-AA25-AB4E7349734E}" type="datetimeFigureOut">
              <a:rPr lang="en-US" smtClean="0"/>
              <a:t>7/6/2024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250173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Content Placeholder 2"/>
          <p:cNvSpPr>
            <a:spLocks noGrp="1"/>
          </p:cNvSpPr>
          <p:nvPr>
            <p:ph idx="1"/>
          </p:nvPr>
        </p:nvSpPr>
        <p:spPr>
          <a:xfrm>
            <a:off x="15549564" y="3949706"/>
            <a:ext cx="18516600" cy="19494500"/>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158028AC-BF6D-4B9A-AA25-AB4E7349734E}"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1007590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3949706"/>
            <a:ext cx="18516600" cy="19494500"/>
          </a:xfrm>
        </p:spPr>
        <p:txBody>
          <a:bodyPr anchor="t"/>
          <a:lstStyle>
            <a:lvl1pPr marL="0" indent="0">
              <a:buNone/>
              <a:defRPr sz="12800"/>
            </a:lvl1pPr>
            <a:lvl2pPr marL="1828800" indent="0">
              <a:buNone/>
              <a:defRPr sz="11200"/>
            </a:lvl2pPr>
            <a:lvl3pPr marL="3657600" indent="0">
              <a:buNone/>
              <a:defRPr sz="9600"/>
            </a:lvl3pPr>
            <a:lvl4pPr marL="5486400" indent="0">
              <a:buNone/>
              <a:defRPr sz="8000"/>
            </a:lvl4pPr>
            <a:lvl5pPr marL="7315200" indent="0">
              <a:buNone/>
              <a:defRPr sz="8000"/>
            </a:lvl5pPr>
            <a:lvl6pPr marL="9144000" indent="0">
              <a:buNone/>
              <a:defRPr sz="8000"/>
            </a:lvl6pPr>
            <a:lvl7pPr marL="10972800" indent="0">
              <a:buNone/>
              <a:defRPr sz="8000"/>
            </a:lvl7pPr>
            <a:lvl8pPr marL="12801600" indent="0">
              <a:buNone/>
              <a:defRPr sz="8000"/>
            </a:lvl8pPr>
            <a:lvl9pPr marL="14630400" indent="0">
              <a:buNone/>
              <a:defRPr sz="8000"/>
            </a:lvl9pPr>
          </a:lstStyle>
          <a:p>
            <a:r>
              <a:rPr lang="en-US"/>
              <a:t>Click icon to add picture</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158028AC-BF6D-4B9A-AA25-AB4E7349734E}"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16156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8028AC-BF6D-4B9A-AA25-AB4E7349734E}"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321853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2" y="1460500"/>
            <a:ext cx="7886700" cy="2324735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2" y="1460500"/>
            <a:ext cx="23202900" cy="232473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8028AC-BF6D-4B9A-AA25-AB4E7349734E}"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E7E1-A2CD-4110-960B-5F2F045AC3C1}" type="slidenum">
              <a:rPr lang="en-US" smtClean="0"/>
              <a:t>‹#›</a:t>
            </a:fld>
            <a:endParaRPr lang="en-US"/>
          </a:p>
        </p:txBody>
      </p:sp>
    </p:spTree>
    <p:extLst>
      <p:ext uri="{BB962C8B-B14F-4D97-AF65-F5344CB8AC3E}">
        <p14:creationId xmlns:p14="http://schemas.microsoft.com/office/powerpoint/2010/main" val="405284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460506"/>
            <a:ext cx="31546800" cy="530225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7302500"/>
            <a:ext cx="31546800" cy="17405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25425406"/>
            <a:ext cx="8229600" cy="1460500"/>
          </a:xfrm>
          <a:prstGeom prst="rect">
            <a:avLst/>
          </a:prstGeom>
        </p:spPr>
        <p:txBody>
          <a:bodyPr vert="horz" lIns="91440" tIns="45720" rIns="91440" bIns="45720" rtlCol="0" anchor="ctr"/>
          <a:lstStyle>
            <a:lvl1pPr algn="l">
              <a:defRPr sz="4800">
                <a:solidFill>
                  <a:schemeClr val="tx1">
                    <a:tint val="75000"/>
                  </a:schemeClr>
                </a:solidFill>
              </a:defRPr>
            </a:lvl1pPr>
          </a:lstStyle>
          <a:p>
            <a:fld id="{158028AC-BF6D-4B9A-AA25-AB4E7349734E}" type="datetimeFigureOut">
              <a:rPr lang="en-US" smtClean="0"/>
              <a:t>7/6/2024</a:t>
            </a:fld>
            <a:endParaRPr lang="en-US"/>
          </a:p>
        </p:txBody>
      </p:sp>
      <p:sp>
        <p:nvSpPr>
          <p:cNvPr id="5" name="Footer Placeholder 4"/>
          <p:cNvSpPr>
            <a:spLocks noGrp="1"/>
          </p:cNvSpPr>
          <p:nvPr>
            <p:ph type="ftr" sz="quarter" idx="3"/>
          </p:nvPr>
        </p:nvSpPr>
        <p:spPr>
          <a:xfrm>
            <a:off x="12115800" y="25425406"/>
            <a:ext cx="12344400" cy="1460500"/>
          </a:xfrm>
          <a:prstGeom prst="rect">
            <a:avLst/>
          </a:prstGeom>
        </p:spPr>
        <p:txBody>
          <a:bodyPr vert="horz" lIns="91440" tIns="45720" rIns="91440" bIns="45720" rtlCol="0" anchor="ctr"/>
          <a:lstStyle>
            <a:lvl1pPr algn="ctr">
              <a:defRPr sz="4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5831800" y="25425406"/>
            <a:ext cx="8229600" cy="1460500"/>
          </a:xfrm>
          <a:prstGeom prst="rect">
            <a:avLst/>
          </a:prstGeom>
        </p:spPr>
        <p:txBody>
          <a:bodyPr vert="horz" lIns="91440" tIns="45720" rIns="91440" bIns="45720" rtlCol="0" anchor="ctr"/>
          <a:lstStyle>
            <a:lvl1pPr algn="r">
              <a:defRPr sz="4800">
                <a:solidFill>
                  <a:schemeClr val="tx1">
                    <a:tint val="75000"/>
                  </a:schemeClr>
                </a:solidFill>
              </a:defRPr>
            </a:lvl1pPr>
          </a:lstStyle>
          <a:p>
            <a:fld id="{B67AE7E1-A2CD-4110-960B-5F2F045AC3C1}" type="slidenum">
              <a:rPr lang="en-US" smtClean="0"/>
              <a:t>‹#›</a:t>
            </a:fld>
            <a:endParaRPr lang="en-US"/>
          </a:p>
        </p:txBody>
      </p:sp>
    </p:spTree>
    <p:extLst>
      <p:ext uri="{BB962C8B-B14F-4D97-AF65-F5344CB8AC3E}">
        <p14:creationId xmlns:p14="http://schemas.microsoft.com/office/powerpoint/2010/main" val="5310038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657600" rtl="0" eaLnBrk="1" latinLnBrk="0" hangingPunct="1">
        <a:lnSpc>
          <a:spcPct val="90000"/>
        </a:lnSpc>
        <a:spcBef>
          <a:spcPct val="0"/>
        </a:spcBef>
        <a:buNone/>
        <a:defRPr sz="17600" kern="1200">
          <a:solidFill>
            <a:schemeClr val="tx1"/>
          </a:solidFill>
          <a:latin typeface="+mj-lt"/>
          <a:ea typeface="+mj-ea"/>
          <a:cs typeface="+mj-cs"/>
        </a:defRPr>
      </a:lvl1pPr>
    </p:titleStyle>
    <p:bodyStyle>
      <a:lvl1pPr marL="914400" indent="-914400" algn="l" defTabSz="3657600" rtl="0" eaLnBrk="1" latinLnBrk="0" hangingPunct="1">
        <a:lnSpc>
          <a:spcPct val="90000"/>
        </a:lnSpc>
        <a:spcBef>
          <a:spcPts val="4000"/>
        </a:spcBef>
        <a:buFont typeface="Arial" panose="020B0604020202020204" pitchFamily="34" charset="0"/>
        <a:buChar char="•"/>
        <a:defRPr sz="11200" kern="1200">
          <a:solidFill>
            <a:schemeClr val="tx1"/>
          </a:solidFill>
          <a:latin typeface="+mn-lt"/>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9600" kern="1200">
          <a:solidFill>
            <a:schemeClr val="tx1"/>
          </a:solidFill>
          <a:latin typeface="+mn-lt"/>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000" kern="1200">
          <a:solidFill>
            <a:schemeClr val="tx1"/>
          </a:solidFill>
          <a:latin typeface="+mn-lt"/>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p:bodyStyle>
    <p:other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png"/><Relationship Id="rId7" Type="http://schemas.openxmlformats.org/officeDocument/2006/relationships/chart" Target="../charts/chart3.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6576000" cy="27432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26480" y="38100"/>
            <a:ext cx="30449520" cy="3648371"/>
          </a:xfrm>
          <a:prstGeom prst="rect">
            <a:avLst/>
          </a:prstGeom>
        </p:spPr>
        <p:txBody>
          <a:bodyPr wrap="square">
            <a:spAutoFit/>
          </a:bodyPr>
          <a:lstStyle/>
          <a:p>
            <a:pPr algn="ctr">
              <a:lnSpc>
                <a:spcPct val="115000"/>
              </a:lnSpc>
            </a:pPr>
            <a:r>
              <a:rPr lang="en-IN" sz="4400" b="1" dirty="0">
                <a:solidFill>
                  <a:srgbClr val="FF0000"/>
                </a:solidFill>
                <a:latin typeface="Arial" panose="020B0604020202020204" pitchFamily="34" charset="0"/>
                <a:cs typeface="Arial" panose="020B0604020202020204" pitchFamily="34" charset="0"/>
              </a:rPr>
              <a:t>STATUS OF PHYTOPLANKTON DIVERSITY IN RELATION TO WATER QUALITY OF GANGA RIVERINE SYSTEM IN HARIDWAR, UTTARAKHAND </a:t>
            </a:r>
            <a:endParaRPr lang="en-US" sz="4400" b="1" dirty="0">
              <a:solidFill>
                <a:srgbClr val="FF0000"/>
              </a:solidFill>
              <a:latin typeface="Arial" panose="020B0604020202020204" pitchFamily="34" charset="0"/>
              <a:cs typeface="Arial" panose="020B0604020202020204" pitchFamily="34" charset="0"/>
            </a:endParaRPr>
          </a:p>
          <a:p>
            <a:pPr algn="ctr">
              <a:lnSpc>
                <a:spcPct val="115000"/>
              </a:lnSpc>
            </a:pPr>
            <a:r>
              <a:rPr lang="en-IN" sz="4400" b="1" dirty="0">
                <a:solidFill>
                  <a:srgbClr val="FF0000"/>
                </a:solidFill>
                <a:latin typeface="Arial" panose="020B0604020202020204" pitchFamily="34" charset="0"/>
                <a:cs typeface="Arial" panose="020B0604020202020204" pitchFamily="34" charset="0"/>
              </a:rPr>
              <a:t>VISHAL KAMBOJ* AND NITIN KAMBOJ</a:t>
            </a:r>
            <a:endParaRPr lang="en-US" sz="4400" b="1" dirty="0">
              <a:solidFill>
                <a:srgbClr val="FF0000"/>
              </a:solidFill>
              <a:latin typeface="Arial" panose="020B0604020202020204" pitchFamily="34" charset="0"/>
              <a:cs typeface="Arial" panose="020B0604020202020204" pitchFamily="34" charset="0"/>
            </a:endParaRPr>
          </a:p>
          <a:p>
            <a:pPr algn="ctr">
              <a:lnSpc>
                <a:spcPct val="115000"/>
              </a:lnSpc>
            </a:pPr>
            <a:r>
              <a:rPr lang="en-IN" sz="3600" dirty="0">
                <a:latin typeface="Arial" panose="020B0604020202020204" pitchFamily="34" charset="0"/>
                <a:cs typeface="Arial" panose="020B0604020202020204" pitchFamily="34" charset="0"/>
              </a:rPr>
              <a:t>Department of Zoology and Environmental Science, Gurukula Kangri Vishwavidyalaya, Haridwar, Uttarakhand, India. Email: visikamboj94@gmail.com</a:t>
            </a:r>
            <a:endParaRPr lang="en-US" sz="36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7484" y="272448"/>
            <a:ext cx="3428996" cy="3086096"/>
          </a:xfrm>
          <a:prstGeom prst="rect">
            <a:avLst/>
          </a:prstGeom>
        </p:spPr>
      </p:pic>
      <p:sp>
        <p:nvSpPr>
          <p:cNvPr id="8" name="Rectangle 7"/>
          <p:cNvSpPr/>
          <p:nvPr/>
        </p:nvSpPr>
        <p:spPr>
          <a:xfrm>
            <a:off x="0" y="3630991"/>
            <a:ext cx="36576000" cy="144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333375" y="4211970"/>
            <a:ext cx="16392525" cy="6075030"/>
          </a:xfrm>
          <a:prstGeom prst="roundRect">
            <a:avLst>
              <a:gd name="adj" fmla="val 305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r>
              <a:rPr lang="en-IN" sz="2400" b="1" dirty="0">
                <a:effectLst/>
                <a:latin typeface="Arial" panose="020B0604020202020204" pitchFamily="34" charset="0"/>
                <a:ea typeface="Times New Roman" panose="02020603050405020304" pitchFamily="18" charset="0"/>
                <a:cs typeface="Arial" panose="020B0604020202020204" pitchFamily="34" charset="0"/>
              </a:rPr>
              <a:t>Abstract: </a:t>
            </a:r>
          </a:p>
          <a:p>
            <a:pPr algn="just">
              <a:lnSpc>
                <a:spcPct val="115000"/>
              </a:lnSpc>
              <a:spcAft>
                <a:spcPts val="1000"/>
              </a:spcAft>
            </a:pPr>
            <a:r>
              <a:rPr lang="en-IN" sz="2400" dirty="0">
                <a:effectLst/>
                <a:latin typeface="Arial" panose="020B0604020202020204" pitchFamily="34" charset="0"/>
                <a:ea typeface="Times New Roman" panose="02020603050405020304" pitchFamily="18" charset="0"/>
                <a:cs typeface="Arial" panose="020B0604020202020204" pitchFamily="34" charset="0"/>
              </a:rPr>
              <a:t>The Bhagirathi River originated from the </a:t>
            </a:r>
            <a:r>
              <a:rPr lang="en-IN" sz="2400" dirty="0" err="1">
                <a:effectLst/>
                <a:latin typeface="Arial" panose="020B0604020202020204" pitchFamily="34" charset="0"/>
                <a:ea typeface="Times New Roman" panose="02020603050405020304" pitchFamily="18" charset="0"/>
                <a:cs typeface="Arial" panose="020B0604020202020204" pitchFamily="34" charset="0"/>
              </a:rPr>
              <a:t>Gaumukh</a:t>
            </a:r>
            <a:r>
              <a:rPr lang="en-IN" sz="2400" dirty="0">
                <a:effectLst/>
                <a:latin typeface="Arial" panose="020B0604020202020204" pitchFamily="34" charset="0"/>
                <a:ea typeface="Times New Roman" panose="02020603050405020304" pitchFamily="18" charset="0"/>
                <a:cs typeface="Arial" panose="020B0604020202020204" pitchFamily="34" charset="0"/>
              </a:rPr>
              <a:t> (</a:t>
            </a:r>
            <a:r>
              <a:rPr lang="en-IN" sz="2400" dirty="0" err="1">
                <a:effectLst/>
                <a:latin typeface="Arial" panose="020B0604020202020204" pitchFamily="34" charset="0"/>
                <a:ea typeface="Times New Roman" panose="02020603050405020304" pitchFamily="18" charset="0"/>
                <a:cs typeface="Arial" panose="020B0604020202020204" pitchFamily="34" charset="0"/>
              </a:rPr>
              <a:t>Gangotri</a:t>
            </a:r>
            <a:r>
              <a:rPr lang="en-IN" sz="2400" dirty="0">
                <a:effectLst/>
                <a:latin typeface="Arial" panose="020B0604020202020204" pitchFamily="34" charset="0"/>
                <a:ea typeface="Times New Roman" panose="02020603050405020304" pitchFamily="18" charset="0"/>
                <a:cs typeface="Arial" panose="020B0604020202020204" pitchFamily="34" charset="0"/>
              </a:rPr>
              <a:t> glacier) in western Himalaya. </a:t>
            </a:r>
            <a:r>
              <a:rPr lang="en-IN" sz="2400" dirty="0" err="1">
                <a:effectLst/>
                <a:latin typeface="Arial" panose="020B0604020202020204" pitchFamily="34" charset="0"/>
                <a:ea typeface="Times New Roman" panose="02020603050405020304" pitchFamily="18" charset="0"/>
                <a:cs typeface="Arial" panose="020B0604020202020204" pitchFamily="34" charset="0"/>
              </a:rPr>
              <a:t>Alakananda</a:t>
            </a:r>
            <a:r>
              <a:rPr lang="en-IN" sz="2400" dirty="0">
                <a:effectLst/>
                <a:latin typeface="Arial" panose="020B0604020202020204" pitchFamily="34" charset="0"/>
                <a:ea typeface="Times New Roman" panose="02020603050405020304" pitchFamily="18" charset="0"/>
                <a:cs typeface="Arial" panose="020B0604020202020204" pitchFamily="34" charset="0"/>
              </a:rPr>
              <a:t> River is sister stream originated from the </a:t>
            </a:r>
            <a:r>
              <a:rPr lang="en-IN" sz="2400" dirty="0" err="1">
                <a:effectLst/>
                <a:latin typeface="Arial" panose="020B0604020202020204" pitchFamily="34" charset="0"/>
                <a:ea typeface="Times New Roman" panose="02020603050405020304" pitchFamily="18" charset="0"/>
                <a:cs typeface="Arial" panose="020B0604020202020204" pitchFamily="34" charset="0"/>
              </a:rPr>
              <a:t>Saptonath-Kharak</a:t>
            </a:r>
            <a:r>
              <a:rPr lang="en-IN" sz="2400" dirty="0">
                <a:effectLst/>
                <a:latin typeface="Arial" panose="020B0604020202020204" pitchFamily="34" charset="0"/>
                <a:ea typeface="Times New Roman" panose="02020603050405020304" pitchFamily="18" charset="0"/>
                <a:cs typeface="Arial" panose="020B0604020202020204" pitchFamily="34" charset="0"/>
              </a:rPr>
              <a:t> group of glaciers 8km far from </a:t>
            </a:r>
            <a:r>
              <a:rPr lang="en-IN" sz="2400" dirty="0" err="1">
                <a:effectLst/>
                <a:latin typeface="Arial" panose="020B0604020202020204" pitchFamily="34" charset="0"/>
                <a:ea typeface="Times New Roman" panose="02020603050405020304" pitchFamily="18" charset="0"/>
                <a:cs typeface="Arial" panose="020B0604020202020204" pitchFamily="34" charset="0"/>
              </a:rPr>
              <a:t>Badrinath</a:t>
            </a:r>
            <a:r>
              <a:rPr lang="en-IN" sz="2400" dirty="0">
                <a:effectLst/>
                <a:latin typeface="Arial" panose="020B0604020202020204" pitchFamily="34" charset="0"/>
                <a:ea typeface="Times New Roman" panose="02020603050405020304" pitchFamily="18" charset="0"/>
                <a:cs typeface="Arial" panose="020B0604020202020204" pitchFamily="34" charset="0"/>
              </a:rPr>
              <a:t>. Both streams meet together at </a:t>
            </a:r>
            <a:r>
              <a:rPr lang="en-IN" sz="2400" dirty="0" err="1">
                <a:effectLst/>
                <a:latin typeface="Arial" panose="020B0604020202020204" pitchFamily="34" charset="0"/>
                <a:ea typeface="Times New Roman" panose="02020603050405020304" pitchFamily="18" charset="0"/>
                <a:cs typeface="Arial" panose="020B0604020202020204" pitchFamily="34" charset="0"/>
              </a:rPr>
              <a:t>Devprayag</a:t>
            </a:r>
            <a:r>
              <a:rPr lang="en-IN" sz="2400" dirty="0">
                <a:effectLst/>
                <a:latin typeface="Arial" panose="020B0604020202020204" pitchFamily="34" charset="0"/>
                <a:ea typeface="Times New Roman" panose="02020603050405020304" pitchFamily="18" charset="0"/>
                <a:cs typeface="Arial" panose="020B0604020202020204" pitchFamily="34" charset="0"/>
              </a:rPr>
              <a:t> then it is called the river Ganga (the holy river of India). The </a:t>
            </a:r>
            <a:r>
              <a:rPr lang="en-IN" sz="2400" dirty="0" err="1">
                <a:effectLst/>
                <a:latin typeface="Arial" panose="020B0604020202020204" pitchFamily="34" charset="0"/>
                <a:ea typeface="Times New Roman" panose="02020603050405020304" pitchFamily="18" charset="0"/>
                <a:cs typeface="Arial" panose="020B0604020202020204" pitchFamily="34" charset="0"/>
              </a:rPr>
              <a:t>phytoplanktonic</a:t>
            </a:r>
            <a:r>
              <a:rPr lang="en-IN" sz="2400" dirty="0">
                <a:effectLst/>
                <a:latin typeface="Arial" panose="020B0604020202020204" pitchFamily="34" charset="0"/>
                <a:ea typeface="Times New Roman" panose="02020603050405020304" pitchFamily="18" charset="0"/>
                <a:cs typeface="Arial" panose="020B0604020202020204" pitchFamily="34" charset="0"/>
              </a:rPr>
              <a:t> community in Ganga riverine system was represented mainly by </a:t>
            </a:r>
            <a:r>
              <a:rPr lang="en-IN" sz="2400" dirty="0" err="1">
                <a:effectLst/>
                <a:latin typeface="Arial" panose="020B0604020202020204" pitchFamily="34" charset="0"/>
                <a:ea typeface="Times New Roman" panose="02020603050405020304" pitchFamily="18" charset="0"/>
                <a:cs typeface="Arial" panose="020B0604020202020204" pitchFamily="34" charset="0"/>
              </a:rPr>
              <a:t>Bacillariophyceae</a:t>
            </a:r>
            <a:r>
              <a:rPr lang="en-IN" sz="2400" dirty="0">
                <a:effectLst/>
                <a:latin typeface="Arial" panose="020B0604020202020204" pitchFamily="34" charset="0"/>
                <a:ea typeface="Times New Roman" panose="02020603050405020304" pitchFamily="18" charset="0"/>
                <a:cs typeface="Arial" panose="020B0604020202020204" pitchFamily="34" charset="0"/>
              </a:rPr>
              <a:t> (75%), </a:t>
            </a:r>
            <a:r>
              <a:rPr lang="en-IN" sz="2400" dirty="0" err="1">
                <a:effectLst/>
                <a:latin typeface="Arial" panose="020B0604020202020204" pitchFamily="34" charset="0"/>
                <a:ea typeface="Times New Roman" panose="02020603050405020304" pitchFamily="18" charset="0"/>
                <a:cs typeface="Arial" panose="020B0604020202020204" pitchFamily="34" charset="0"/>
              </a:rPr>
              <a:t>Chlorophyceae</a:t>
            </a:r>
            <a:r>
              <a:rPr lang="en-IN" sz="2400" dirty="0">
                <a:effectLst/>
                <a:latin typeface="Arial" panose="020B0604020202020204" pitchFamily="34" charset="0"/>
                <a:ea typeface="Times New Roman" panose="02020603050405020304" pitchFamily="18" charset="0"/>
                <a:cs typeface="Arial" panose="020B0604020202020204" pitchFamily="34" charset="0"/>
              </a:rPr>
              <a:t> (15%) and </a:t>
            </a:r>
            <a:r>
              <a:rPr lang="en-IN" sz="2400" dirty="0" err="1">
                <a:effectLst/>
                <a:latin typeface="Arial" panose="020B0604020202020204" pitchFamily="34" charset="0"/>
                <a:ea typeface="Times New Roman" panose="02020603050405020304" pitchFamily="18" charset="0"/>
                <a:cs typeface="Arial" panose="020B0604020202020204" pitchFamily="34" charset="0"/>
              </a:rPr>
              <a:t>Myxophyceae</a:t>
            </a:r>
            <a:r>
              <a:rPr lang="en-IN" sz="2400" dirty="0">
                <a:effectLst/>
                <a:latin typeface="Arial" panose="020B0604020202020204" pitchFamily="34" charset="0"/>
                <a:ea typeface="Times New Roman" panose="02020603050405020304" pitchFamily="18" charset="0"/>
                <a:cs typeface="Arial" panose="020B0604020202020204" pitchFamily="34" charset="0"/>
              </a:rPr>
              <a:t> (7%). The most common blue-green algae were </a:t>
            </a:r>
            <a:r>
              <a:rPr lang="en-IN" sz="2400" i="1" dirty="0" err="1">
                <a:effectLst/>
                <a:latin typeface="Arial" panose="020B0604020202020204" pitchFamily="34" charset="0"/>
                <a:ea typeface="Times New Roman" panose="02020603050405020304" pitchFamily="18" charset="0"/>
                <a:cs typeface="Arial" panose="020B0604020202020204" pitchFamily="34" charset="0"/>
              </a:rPr>
              <a:t>Fragilaria</a:t>
            </a:r>
            <a:r>
              <a:rPr lang="en-IN" sz="2400" dirty="0">
                <a:effectLst/>
                <a:latin typeface="Arial" panose="020B0604020202020204" pitchFamily="34" charset="0"/>
                <a:ea typeface="Times New Roman" panose="02020603050405020304" pitchFamily="18" charset="0"/>
                <a:cs typeface="Arial" panose="020B0604020202020204" pitchFamily="34" charset="0"/>
              </a:rPr>
              <a:t> species followed by </a:t>
            </a:r>
            <a:r>
              <a:rPr lang="en-IN" sz="2400" i="1" dirty="0">
                <a:effectLst/>
                <a:latin typeface="Arial" panose="020B0604020202020204" pitchFamily="34" charset="0"/>
                <a:ea typeface="Times New Roman" panose="02020603050405020304" pitchFamily="18" charset="0"/>
                <a:cs typeface="Arial" panose="020B0604020202020204" pitchFamily="34" charset="0"/>
              </a:rPr>
              <a:t>Diatoms</a:t>
            </a:r>
            <a:r>
              <a:rPr lang="en-IN" sz="2400" dirty="0">
                <a:effectLst/>
                <a:latin typeface="Arial" panose="020B0604020202020204" pitchFamily="34" charset="0"/>
                <a:ea typeface="Times New Roman" panose="02020603050405020304" pitchFamily="18" charset="0"/>
                <a:cs typeface="Arial" panose="020B0604020202020204" pitchFamily="34" charset="0"/>
              </a:rPr>
              <a:t> species frequent in the mountainous stretch and its degree of occurrence decrease in the lower region. The </a:t>
            </a:r>
            <a:r>
              <a:rPr lang="en-IN" sz="2400" i="1" dirty="0" err="1">
                <a:effectLst/>
                <a:latin typeface="Arial" panose="020B0604020202020204" pitchFamily="34" charset="0"/>
                <a:ea typeface="Times New Roman" panose="02020603050405020304" pitchFamily="18" charset="0"/>
                <a:cs typeface="Arial" panose="020B0604020202020204" pitchFamily="34" charset="0"/>
              </a:rPr>
              <a:t>Ulothrix</a:t>
            </a:r>
            <a:r>
              <a:rPr lang="en-IN" sz="2400" dirty="0">
                <a:effectLst/>
                <a:latin typeface="Arial" panose="020B0604020202020204" pitchFamily="34" charset="0"/>
                <a:ea typeface="Times New Roman" panose="02020603050405020304" pitchFamily="18" charset="0"/>
                <a:cs typeface="Arial" panose="020B0604020202020204" pitchFamily="34" charset="0"/>
              </a:rPr>
              <a:t> species of </a:t>
            </a:r>
            <a:r>
              <a:rPr lang="en-IN" sz="2400" dirty="0" err="1">
                <a:effectLst/>
                <a:latin typeface="Arial" panose="020B0604020202020204" pitchFamily="34" charset="0"/>
                <a:ea typeface="Times New Roman" panose="02020603050405020304" pitchFamily="18" charset="0"/>
                <a:cs typeface="Arial" panose="020B0604020202020204" pitchFamily="34" charset="0"/>
              </a:rPr>
              <a:t>Chlorophyceae</a:t>
            </a:r>
            <a:r>
              <a:rPr lang="en-IN" sz="2400" dirty="0">
                <a:effectLst/>
                <a:latin typeface="Arial" panose="020B0604020202020204" pitchFamily="34" charset="0"/>
                <a:ea typeface="Times New Roman" panose="02020603050405020304" pitchFamily="18" charset="0"/>
                <a:cs typeface="Arial" panose="020B0604020202020204" pitchFamily="34" charset="0"/>
              </a:rPr>
              <a:t> algae were moderately frequent at the upper Ganga but less frequent in the lower Ganga region. </a:t>
            </a:r>
            <a:r>
              <a:rPr lang="en-IN" sz="2400" i="1" dirty="0" err="1">
                <a:effectLst/>
                <a:latin typeface="Arial" panose="020B0604020202020204" pitchFamily="34" charset="0"/>
                <a:ea typeface="Times New Roman" panose="02020603050405020304" pitchFamily="18" charset="0"/>
                <a:cs typeface="Arial" panose="020B0604020202020204" pitchFamily="34" charset="0"/>
              </a:rPr>
              <a:t>Phormidium</a:t>
            </a:r>
            <a:r>
              <a:rPr lang="en-IN" sz="2400" dirty="0">
                <a:effectLst/>
                <a:latin typeface="Arial" panose="020B0604020202020204" pitchFamily="34" charset="0"/>
                <a:ea typeface="Times New Roman" panose="02020603050405020304" pitchFamily="18" charset="0"/>
                <a:cs typeface="Arial" panose="020B0604020202020204" pitchFamily="34" charset="0"/>
              </a:rPr>
              <a:t> species was less frequent at upper region but moderately frequent at downstream of Ganga river. The highest resemblance between </a:t>
            </a:r>
            <a:r>
              <a:rPr lang="en-IN" sz="2400" dirty="0" err="1">
                <a:effectLst/>
                <a:latin typeface="Arial" panose="020B0604020202020204" pitchFamily="34" charset="0"/>
                <a:ea typeface="Times New Roman" panose="02020603050405020304" pitchFamily="18" charset="0"/>
                <a:cs typeface="Arial" panose="020B0604020202020204" pitchFamily="34" charset="0"/>
              </a:rPr>
              <a:t>phytoplanktonic</a:t>
            </a:r>
            <a:r>
              <a:rPr lang="en-IN" sz="2400" dirty="0">
                <a:effectLst/>
                <a:latin typeface="Arial" panose="020B0604020202020204" pitchFamily="34" charset="0"/>
                <a:ea typeface="Times New Roman" panose="02020603050405020304" pitchFamily="18" charset="0"/>
                <a:cs typeface="Arial" panose="020B0604020202020204" pitchFamily="34" charset="0"/>
              </a:rPr>
              <a:t> communities of two Zones, upstream and downstream was observed. Zone 1 showed 60% resemblance with these two zones. The diatoms density shows an inverse relationship with turbidity, despite the fact that high turbidity indicates the possibility of high silicate level in the water, which is essential for diatoms growth. The present study revealed that the combined impact of DO, TDS, the velocity of water, turbidity and water temperature influenced the diversity of phytoplankton population dwelling Ganga River.</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1" name="Rounded Rectangle 10"/>
          <p:cNvSpPr/>
          <p:nvPr/>
        </p:nvSpPr>
        <p:spPr>
          <a:xfrm>
            <a:off x="333375" y="10424236"/>
            <a:ext cx="16392525" cy="3498383"/>
          </a:xfrm>
          <a:prstGeom prst="roundRect">
            <a:avLst>
              <a:gd name="adj" fmla="val 3057"/>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r>
              <a:rPr lang="en-IN" sz="2400" b="1" dirty="0">
                <a:latin typeface="Arial" panose="020B0604020202020204" pitchFamily="34" charset="0"/>
                <a:cs typeface="Arial" panose="020B0604020202020204" pitchFamily="34" charset="0"/>
              </a:rPr>
              <a:t>Introduction: </a:t>
            </a:r>
          </a:p>
          <a:p>
            <a:pPr algn="just">
              <a:lnSpc>
                <a:spcPct val="115000"/>
              </a:lnSpc>
              <a:spcAft>
                <a:spcPts val="1000"/>
              </a:spcAft>
            </a:pPr>
            <a:r>
              <a:rPr lang="en-IN" sz="2400" dirty="0">
                <a:latin typeface="Arial" panose="020B0604020202020204" pitchFamily="34" charset="0"/>
                <a:cs typeface="Arial" panose="020B0604020202020204" pitchFamily="34" charset="0"/>
              </a:rPr>
              <a:t>Riverine water quality affects through the abundance, species composition, stability, productivity and physiological condition of the indigenous population of aquatic organisms. As a result, the nature and health of the aquatic communities is an expression of the quality of water. Water must be of the good quality not only for its consumption but also for its aesthetic value. Several workers have conducted their study on water quality of river Ganga in different forms of characteristics in Himalayan and plain regions, </a:t>
            </a:r>
            <a:r>
              <a:rPr lang="en-IN" sz="2400" dirty="0" err="1">
                <a:latin typeface="Arial" panose="020B0604020202020204" pitchFamily="34" charset="0"/>
                <a:cs typeface="Arial" panose="020B0604020202020204" pitchFamily="34" charset="0"/>
              </a:rPr>
              <a:t>Lakra</a:t>
            </a:r>
            <a:r>
              <a:rPr lang="en-IN" sz="2400" dirty="0">
                <a:latin typeface="Arial" panose="020B0604020202020204" pitchFamily="34" charset="0"/>
                <a:cs typeface="Arial" panose="020B0604020202020204" pitchFamily="34" charset="0"/>
              </a:rPr>
              <a:t> </a:t>
            </a:r>
            <a:r>
              <a:rPr lang="en-IN" sz="2400" i="1" dirty="0">
                <a:latin typeface="Arial" panose="020B0604020202020204" pitchFamily="34" charset="0"/>
                <a:cs typeface="Arial" panose="020B0604020202020204" pitchFamily="34" charset="0"/>
              </a:rPr>
              <a:t>et al</a:t>
            </a:r>
            <a:r>
              <a:rPr lang="en-IN" sz="2400" dirty="0">
                <a:latin typeface="Arial" panose="020B0604020202020204" pitchFamily="34" charset="0"/>
                <a:cs typeface="Arial" panose="020B0604020202020204" pitchFamily="34" charset="0"/>
              </a:rPr>
              <a:t>.,1987; </a:t>
            </a:r>
            <a:r>
              <a:rPr lang="en-IN" sz="2400" dirty="0" err="1">
                <a:latin typeface="Arial" panose="020B0604020202020204" pitchFamily="34" charset="0"/>
                <a:cs typeface="Arial" panose="020B0604020202020204" pitchFamily="34" charset="0"/>
              </a:rPr>
              <a:t>Dobriyal</a:t>
            </a:r>
            <a:r>
              <a:rPr lang="en-IN" sz="2400" dirty="0">
                <a:latin typeface="Arial" panose="020B0604020202020204" pitchFamily="34" charset="0"/>
                <a:cs typeface="Arial" panose="020B0604020202020204" pitchFamily="34" charset="0"/>
              </a:rPr>
              <a:t> 1991. The present study deals with the water quality of Ganga River in respect of Physico-chemical parameters and </a:t>
            </a:r>
            <a:r>
              <a:rPr lang="en-IN" sz="2400" dirty="0" err="1">
                <a:latin typeface="Arial" panose="020B0604020202020204" pitchFamily="34" charset="0"/>
                <a:cs typeface="Arial" panose="020B0604020202020204" pitchFamily="34" charset="0"/>
              </a:rPr>
              <a:t>phytoplanktonic</a:t>
            </a:r>
            <a:r>
              <a:rPr lang="en-IN" sz="2400" dirty="0">
                <a:latin typeface="Arial" panose="020B0604020202020204" pitchFamily="34" charset="0"/>
                <a:cs typeface="Arial" panose="020B0604020202020204" pitchFamily="34" charset="0"/>
              </a:rPr>
              <a:t> diversity.</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2" name="Rounded Rectangle 11"/>
          <p:cNvSpPr/>
          <p:nvPr/>
        </p:nvSpPr>
        <p:spPr>
          <a:xfrm>
            <a:off x="333375" y="14065494"/>
            <a:ext cx="16392525" cy="5994156"/>
          </a:xfrm>
          <a:prstGeom prst="roundRect">
            <a:avLst>
              <a:gd name="adj" fmla="val 3057"/>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IN" sz="2400" b="1" dirty="0">
                <a:latin typeface="Arial" panose="020B0604020202020204" pitchFamily="34" charset="0"/>
                <a:cs typeface="Arial" panose="020B0604020202020204" pitchFamily="34" charset="0"/>
              </a:rPr>
              <a:t>Material and Methods:</a:t>
            </a:r>
            <a:endParaRPr lang="en-US" sz="2400" dirty="0">
              <a:latin typeface="Arial" panose="020B0604020202020204" pitchFamily="34" charset="0"/>
              <a:cs typeface="Arial" panose="020B0604020202020204" pitchFamily="34" charset="0"/>
            </a:endParaRPr>
          </a:p>
          <a:p>
            <a:pPr algn="just"/>
            <a:r>
              <a:rPr lang="en-IN" sz="2400" b="1" dirty="0">
                <a:latin typeface="Arial" panose="020B0604020202020204" pitchFamily="34" charset="0"/>
                <a:cs typeface="Arial" panose="020B0604020202020204" pitchFamily="34" charset="0"/>
              </a:rPr>
              <a:t>Study Area: </a:t>
            </a:r>
            <a:r>
              <a:rPr lang="en-IN" sz="2400" dirty="0">
                <a:latin typeface="Arial" panose="020B0604020202020204" pitchFamily="34" charset="0"/>
                <a:cs typeface="Arial" panose="020B0604020202020204" pitchFamily="34" charset="0"/>
              </a:rPr>
              <a:t>The present Study was carried out Status of Plankton diversity of Ganga River at district Haridwar (Uttarakhand). The coordinates of the district Haridwar are as follows: Latitude: 29° 56' 52.48" N Longitude: 78° 09' 36.90" E. </a:t>
            </a:r>
          </a:p>
          <a:p>
            <a:pPr algn="just"/>
            <a:r>
              <a:rPr lang="en-IN" sz="2400" b="1" dirty="0">
                <a:latin typeface="Arial" panose="020B0604020202020204" pitchFamily="34" charset="0"/>
                <a:cs typeface="Arial" panose="020B0604020202020204" pitchFamily="34" charset="0"/>
              </a:rPr>
              <a:t>Sample collection: </a:t>
            </a:r>
            <a:r>
              <a:rPr lang="en-IN" sz="2400" dirty="0">
                <a:latin typeface="Arial" panose="020B0604020202020204" pitchFamily="34" charset="0"/>
                <a:cs typeface="Arial" panose="020B0604020202020204" pitchFamily="34" charset="0"/>
              </a:rPr>
              <a:t>Water samples were from different sampling zones by Grab sampling method. The </a:t>
            </a:r>
            <a:r>
              <a:rPr lang="en-US" sz="2400" dirty="0">
                <a:latin typeface="Arial" panose="020B0604020202020204" pitchFamily="34" charset="0"/>
                <a:cs typeface="Arial" panose="020B0604020202020204" pitchFamily="34" charset="0"/>
              </a:rPr>
              <a:t>Water temperature (°C), Conductivity (µS/cm), pH and TDS (mg/l) were measured by TOSHCON electrochemical analyzer, TMULTI 27; Italy at the sampling location. </a:t>
            </a:r>
            <a:r>
              <a:rPr lang="en-IN" sz="2400" dirty="0">
                <a:latin typeface="Arial" panose="020B0604020202020204" pitchFamily="34" charset="0"/>
                <a:cs typeface="Arial" panose="020B0604020202020204" pitchFamily="34" charset="0"/>
              </a:rPr>
              <a:t>Analytical parameters like Alkalinity (</a:t>
            </a:r>
            <a:r>
              <a:rPr lang="en-US" sz="2400" dirty="0">
                <a:latin typeface="Arial" panose="020B0604020202020204" pitchFamily="34" charset="0"/>
                <a:cs typeface="Arial" panose="020B0604020202020204" pitchFamily="34" charset="0"/>
              </a:rPr>
              <a:t>(mg/l)</a:t>
            </a:r>
            <a:r>
              <a:rPr lang="en-IN" sz="2400" dirty="0">
                <a:latin typeface="Arial" panose="020B0604020202020204" pitchFamily="34" charset="0"/>
                <a:cs typeface="Arial" panose="020B0604020202020204" pitchFamily="34" charset="0"/>
              </a:rPr>
              <a:t>, Total Hardness </a:t>
            </a:r>
            <a:r>
              <a:rPr lang="en-US" sz="2400" dirty="0">
                <a:latin typeface="Arial" panose="020B0604020202020204" pitchFamily="34" charset="0"/>
                <a:cs typeface="Arial" panose="020B0604020202020204" pitchFamily="34" charset="0"/>
              </a:rPr>
              <a:t>(mg/l)</a:t>
            </a:r>
            <a:r>
              <a:rPr lang="en-IN" sz="2400" dirty="0">
                <a:latin typeface="Arial" panose="020B0604020202020204" pitchFamily="34" charset="0"/>
                <a:cs typeface="Arial" panose="020B0604020202020204" pitchFamily="34" charset="0"/>
              </a:rPr>
              <a:t>, Dissolve Oxygen (DO)</a:t>
            </a:r>
            <a:r>
              <a:rPr lang="en-US" sz="2400" dirty="0">
                <a:latin typeface="Arial" panose="020B0604020202020204" pitchFamily="34" charset="0"/>
                <a:cs typeface="Arial" panose="020B0604020202020204" pitchFamily="34" charset="0"/>
              </a:rPr>
              <a:t> (mg/l)</a:t>
            </a:r>
            <a:r>
              <a:rPr lang="en-IN" sz="2400" dirty="0">
                <a:latin typeface="Arial" panose="020B0604020202020204" pitchFamily="34" charset="0"/>
                <a:cs typeface="Arial" panose="020B0604020202020204" pitchFamily="34" charset="0"/>
              </a:rPr>
              <a:t>, BOD </a:t>
            </a:r>
            <a:r>
              <a:rPr lang="en-US" sz="2400" dirty="0">
                <a:latin typeface="Arial" panose="020B0604020202020204" pitchFamily="34" charset="0"/>
                <a:cs typeface="Arial" panose="020B0604020202020204" pitchFamily="34" charset="0"/>
              </a:rPr>
              <a:t>(mg/l) </a:t>
            </a:r>
            <a:r>
              <a:rPr lang="en-IN" sz="2400" dirty="0">
                <a:latin typeface="Arial" panose="020B0604020202020204" pitchFamily="34" charset="0"/>
                <a:cs typeface="Arial" panose="020B0604020202020204" pitchFamily="34" charset="0"/>
              </a:rPr>
              <a:t>were analysed in the laboratory following the standard methods (APHA, 2012; </a:t>
            </a:r>
            <a:r>
              <a:rPr lang="en-IN" sz="2400" dirty="0" err="1">
                <a:latin typeface="Arial" panose="020B0604020202020204" pitchFamily="34" charset="0"/>
                <a:cs typeface="Arial" panose="020B0604020202020204" pitchFamily="34" charset="0"/>
              </a:rPr>
              <a:t>Trivedy</a:t>
            </a:r>
            <a:r>
              <a:rPr lang="en-IN" sz="2400" dirty="0">
                <a:latin typeface="Arial" panose="020B0604020202020204" pitchFamily="34" charset="0"/>
                <a:cs typeface="Arial" panose="020B0604020202020204" pitchFamily="34" charset="0"/>
              </a:rPr>
              <a:t> and Goal, 1984).</a:t>
            </a:r>
            <a:r>
              <a:rPr lang="en-IN" sz="2400" b="1" dirty="0">
                <a:latin typeface="Arial" panose="020B0604020202020204" pitchFamily="34" charset="0"/>
                <a:cs typeface="Arial" panose="020B0604020202020204" pitchFamily="34" charset="0"/>
              </a:rPr>
              <a:t> </a:t>
            </a:r>
            <a:r>
              <a:rPr lang="en-IN" sz="2400" dirty="0">
                <a:latin typeface="Arial" panose="020B0604020202020204" pitchFamily="34" charset="0"/>
                <a:cs typeface="Arial" panose="020B0604020202020204" pitchFamily="34" charset="0"/>
              </a:rPr>
              <a:t>The collection of Phytoplankton in the entire sampling zone at day time (08:00 to 11:00 AM) by using the Plankton net (mess size= 20 </a:t>
            </a:r>
            <a:r>
              <a:rPr lang="en-IN" sz="2400" dirty="0" err="1">
                <a:latin typeface="Arial" panose="020B0604020202020204" pitchFamily="34" charset="0"/>
                <a:cs typeface="Arial" panose="020B0604020202020204" pitchFamily="34" charset="0"/>
              </a:rPr>
              <a:t>μm</a:t>
            </a:r>
            <a:r>
              <a:rPr lang="en-IN" sz="2400" dirty="0">
                <a:latin typeface="Arial" panose="020B0604020202020204" pitchFamily="34" charset="0"/>
                <a:cs typeface="Arial" panose="020B0604020202020204" pitchFamily="34" charset="0"/>
              </a:rPr>
              <a:t>) was used at the depth of 0.2m to 0.8 m in main stream. After collecting the Plankton sample 5% formalin is used to preserve the sample. For qualitative and quantitative analysis of plankton Sedgwick Rafter counting cell was used and after the sample was examined by using the Digital microscope. The Phytoplankton was identified by using the identification keys mentioned by Palmer (1969), Needham and Needham, (1972).</a:t>
            </a:r>
            <a:endParaRPr lang="en-US" sz="2400" dirty="0">
              <a:latin typeface="Arial" panose="020B0604020202020204" pitchFamily="34" charset="0"/>
              <a:cs typeface="Arial" panose="020B0604020202020204" pitchFamily="34" charset="0"/>
            </a:endParaRPr>
          </a:p>
          <a:p>
            <a:pPr algn="just"/>
            <a:r>
              <a:rPr lang="en-IN" sz="2400" b="1" dirty="0">
                <a:latin typeface="Arial" panose="020B0604020202020204" pitchFamily="34" charset="0"/>
                <a:cs typeface="Arial" panose="020B0604020202020204" pitchFamily="34" charset="0"/>
              </a:rPr>
              <a:t>Shannon-wiener biotic index:</a:t>
            </a:r>
            <a:endParaRPr lang="en-US" sz="2400" dirty="0">
              <a:latin typeface="Arial" panose="020B0604020202020204" pitchFamily="34" charset="0"/>
              <a:cs typeface="Arial" panose="020B0604020202020204" pitchFamily="34" charset="0"/>
            </a:endParaRPr>
          </a:p>
          <a:p>
            <a:pPr algn="just"/>
            <a:r>
              <a:rPr lang="en-IN" sz="2400" dirty="0">
                <a:latin typeface="Arial" panose="020B0604020202020204" pitchFamily="34" charset="0"/>
                <a:cs typeface="Arial" panose="020B0604020202020204" pitchFamily="34" charset="0"/>
              </a:rPr>
              <a:t>Shannon-Wiener index is a mathematical measure of species diversity in a community.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4" name="Rounded Rectangle 13"/>
          <p:cNvSpPr/>
          <p:nvPr/>
        </p:nvSpPr>
        <p:spPr>
          <a:xfrm>
            <a:off x="7386637" y="20231100"/>
            <a:ext cx="9396413" cy="2148842"/>
          </a:xfrm>
          <a:prstGeom prst="roundRect">
            <a:avLst>
              <a:gd name="adj" fmla="val 3057"/>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IN" sz="2400" b="1" dirty="0">
                <a:latin typeface="Arial" panose="020B0604020202020204" pitchFamily="34" charset="0"/>
                <a:cs typeface="Arial" panose="020B0604020202020204" pitchFamily="34" charset="0"/>
              </a:rPr>
              <a:t>Result and Discussion:</a:t>
            </a:r>
            <a:endParaRPr lang="en-US" sz="2400" dirty="0">
              <a:latin typeface="Arial" panose="020B0604020202020204" pitchFamily="34" charset="0"/>
              <a:cs typeface="Arial" panose="020B0604020202020204" pitchFamily="34" charset="0"/>
            </a:endParaRPr>
          </a:p>
          <a:p>
            <a:pPr lvl="0" algn="just"/>
            <a:r>
              <a:rPr lang="en-IN" sz="2400" b="1" dirty="0">
                <a:latin typeface="Arial" panose="020B0604020202020204" pitchFamily="34" charset="0"/>
                <a:cs typeface="Arial" panose="020B0604020202020204" pitchFamily="34" charset="0"/>
              </a:rPr>
              <a:t>Physiographical Features of Ganga River:</a:t>
            </a:r>
            <a:endParaRPr lang="en-US" sz="2400" dirty="0">
              <a:latin typeface="Arial" panose="020B0604020202020204" pitchFamily="34" charset="0"/>
              <a:cs typeface="Arial" panose="020B0604020202020204" pitchFamily="34" charset="0"/>
            </a:endParaRPr>
          </a:p>
          <a:p>
            <a:pPr algn="just"/>
            <a:r>
              <a:rPr lang="en-IN" sz="2400" dirty="0">
                <a:latin typeface="Arial" panose="020B0604020202020204" pitchFamily="34" charset="0"/>
                <a:cs typeface="Arial" panose="020B0604020202020204" pitchFamily="34" charset="0"/>
              </a:rPr>
              <a:t>Physiographical variables such as Embankment vegetation, boulder, Cobbles, pebbles, Gravel and sand were shown in Figure s.</a:t>
            </a:r>
            <a:endParaRPr lang="en-US" sz="2400" dirty="0">
              <a:latin typeface="Arial" panose="020B0604020202020204" pitchFamily="34" charset="0"/>
              <a:cs typeface="Arial" panose="020B0604020202020204" pitchFamily="34" charset="0"/>
            </a:endParaRPr>
          </a:p>
        </p:txBody>
      </p:sp>
      <p:sp>
        <p:nvSpPr>
          <p:cNvPr id="15" name="Rounded Rectangle 14"/>
          <p:cNvSpPr/>
          <p:nvPr/>
        </p:nvSpPr>
        <p:spPr>
          <a:xfrm>
            <a:off x="17116425" y="18880344"/>
            <a:ext cx="19040476" cy="3347500"/>
          </a:xfrm>
          <a:prstGeom prst="roundRect">
            <a:avLst>
              <a:gd name="adj" fmla="val 3057"/>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IN" sz="2400" b="1" dirty="0">
                <a:latin typeface="Arial" panose="020B0604020202020204" pitchFamily="34" charset="0"/>
                <a:cs typeface="Arial" panose="020B0604020202020204" pitchFamily="34" charset="0"/>
              </a:rPr>
              <a:t>CONCLUSION</a:t>
            </a:r>
            <a:endParaRPr lang="en-US" sz="2400" dirty="0">
              <a:latin typeface="Arial" panose="020B0604020202020204" pitchFamily="34" charset="0"/>
              <a:cs typeface="Arial" panose="020B0604020202020204" pitchFamily="34" charset="0"/>
            </a:endParaRPr>
          </a:p>
          <a:p>
            <a:pPr algn="just"/>
            <a:r>
              <a:rPr lang="en-IN" sz="2400" dirty="0">
                <a:latin typeface="Arial" panose="020B0604020202020204" pitchFamily="34" charset="0"/>
                <a:cs typeface="Arial" panose="020B0604020202020204" pitchFamily="34" charset="0"/>
              </a:rPr>
              <a:t>Based on the present study, it may be concluded that the Ganga River hosts a number of plankton species. During the study, 33 genera </a:t>
            </a:r>
            <a:r>
              <a:rPr lang="en-IN" sz="2400" dirty="0" err="1">
                <a:latin typeface="Arial" panose="020B0604020202020204" pitchFamily="34" charset="0"/>
                <a:cs typeface="Arial" panose="020B0604020202020204" pitchFamily="34" charset="0"/>
              </a:rPr>
              <a:t>Bacillariophyceae</a:t>
            </a:r>
            <a:r>
              <a:rPr lang="en-IN" sz="2400" dirty="0">
                <a:latin typeface="Arial" panose="020B0604020202020204" pitchFamily="34" charset="0"/>
                <a:cs typeface="Arial" panose="020B0604020202020204" pitchFamily="34" charset="0"/>
              </a:rPr>
              <a:t> (19 genera), </a:t>
            </a:r>
            <a:r>
              <a:rPr lang="en-IN" sz="2400" dirty="0" err="1">
                <a:latin typeface="Arial" panose="020B0604020202020204" pitchFamily="34" charset="0"/>
                <a:cs typeface="Arial" panose="020B0604020202020204" pitchFamily="34" charset="0"/>
              </a:rPr>
              <a:t>Chlorophyceae</a:t>
            </a:r>
            <a:r>
              <a:rPr lang="en-IN" sz="2400" dirty="0">
                <a:latin typeface="Arial" panose="020B0604020202020204" pitchFamily="34" charset="0"/>
                <a:cs typeface="Arial" panose="020B0604020202020204" pitchFamily="34" charset="0"/>
              </a:rPr>
              <a:t> (10 genera) and </a:t>
            </a:r>
            <a:r>
              <a:rPr lang="en-IN" sz="2400" dirty="0" err="1">
                <a:latin typeface="Arial" panose="020B0604020202020204" pitchFamily="34" charset="0"/>
                <a:cs typeface="Arial" panose="020B0604020202020204" pitchFamily="34" charset="0"/>
              </a:rPr>
              <a:t>Myxophyceae</a:t>
            </a:r>
            <a:r>
              <a:rPr lang="en-IN" sz="2400" dirty="0">
                <a:latin typeface="Arial" panose="020B0604020202020204" pitchFamily="34" charset="0"/>
                <a:cs typeface="Arial" panose="020B0604020202020204" pitchFamily="34" charset="0"/>
              </a:rPr>
              <a:t> (4 genera) were recorded. The family </a:t>
            </a:r>
            <a:r>
              <a:rPr lang="en-IN" sz="2400" dirty="0" err="1">
                <a:latin typeface="Arial" panose="020B0604020202020204" pitchFamily="34" charset="0"/>
                <a:cs typeface="Arial" panose="020B0604020202020204" pitchFamily="34" charset="0"/>
              </a:rPr>
              <a:t>Bacillariophyceae</a:t>
            </a:r>
            <a:r>
              <a:rPr lang="en-IN" sz="2400" dirty="0">
                <a:latin typeface="Arial" panose="020B0604020202020204" pitchFamily="34" charset="0"/>
                <a:cs typeface="Arial" panose="020B0604020202020204" pitchFamily="34" charset="0"/>
              </a:rPr>
              <a:t> constituted the highest species number in all the season followed by the family </a:t>
            </a:r>
            <a:r>
              <a:rPr lang="en-IN" sz="2400" dirty="0" err="1">
                <a:latin typeface="Arial" panose="020B0604020202020204" pitchFamily="34" charset="0"/>
                <a:cs typeface="Arial" panose="020B0604020202020204" pitchFamily="34" charset="0"/>
              </a:rPr>
              <a:t>Chlorophyceae</a:t>
            </a:r>
            <a:r>
              <a:rPr lang="en-IN" sz="2400" dirty="0">
                <a:latin typeface="Arial" panose="020B0604020202020204" pitchFamily="34" charset="0"/>
                <a:cs typeface="Arial" panose="020B0604020202020204" pitchFamily="34" charset="0"/>
              </a:rPr>
              <a:t> whereas family </a:t>
            </a:r>
            <a:r>
              <a:rPr lang="en-IN" sz="2400" dirty="0" err="1">
                <a:latin typeface="Arial" panose="020B0604020202020204" pitchFamily="34" charset="0"/>
                <a:cs typeface="Arial" panose="020B0604020202020204" pitchFamily="34" charset="0"/>
              </a:rPr>
              <a:t>Myxophyceae</a:t>
            </a:r>
            <a:r>
              <a:rPr lang="en-IN" sz="2400" dirty="0">
                <a:latin typeface="Arial" panose="020B0604020202020204" pitchFamily="34" charset="0"/>
                <a:cs typeface="Arial" panose="020B0604020202020204" pitchFamily="34" charset="0"/>
              </a:rPr>
              <a:t> constituted lowest species number. It was also observed that anthropogenic activity altering the fine tune of the river ecosystem and established as a major cause of aquatic habitat alteration and thus many of the species were rare. It may also conclude that combined impact of DO, TDS, the velocity of water, turbidity and water temperature influenced the diversity of phytoplankton population. The present research data will be contributed significantly to assess the status of plankton diversity in relation to water quality dwelling Ganga River.</a:t>
            </a:r>
            <a:endParaRPr lang="en-US" sz="2400" dirty="0">
              <a:latin typeface="Arial" panose="020B0604020202020204" pitchFamily="34" charset="0"/>
              <a:cs typeface="Arial" panose="020B0604020202020204" pitchFamily="34" charset="0"/>
            </a:endParaRPr>
          </a:p>
        </p:txBody>
      </p:sp>
      <p:sp>
        <p:nvSpPr>
          <p:cNvPr id="16" name="Rounded Rectangle 15"/>
          <p:cNvSpPr/>
          <p:nvPr/>
        </p:nvSpPr>
        <p:spPr>
          <a:xfrm>
            <a:off x="17083087" y="22448300"/>
            <a:ext cx="19073814" cy="4763244"/>
          </a:xfrm>
          <a:prstGeom prst="roundRect">
            <a:avLst>
              <a:gd name="adj" fmla="val 3057"/>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IN" sz="2400" b="1" dirty="0">
                <a:latin typeface="Arial" panose="020B0604020202020204" pitchFamily="34" charset="0"/>
                <a:cs typeface="Arial" panose="020B0604020202020204" pitchFamily="34" charset="0"/>
              </a:rPr>
              <a:t>Acknowledgement:</a:t>
            </a:r>
            <a:endParaRPr lang="en-US" sz="2400" dirty="0">
              <a:latin typeface="Arial" panose="020B0604020202020204" pitchFamily="34" charset="0"/>
              <a:cs typeface="Arial" panose="020B0604020202020204" pitchFamily="34" charset="0"/>
            </a:endParaRPr>
          </a:p>
          <a:p>
            <a:pPr algn="just"/>
            <a:r>
              <a:rPr lang="en-IN" sz="2400" dirty="0">
                <a:latin typeface="Arial" panose="020B0604020202020204" pitchFamily="34" charset="0"/>
                <a:cs typeface="Arial" panose="020B0604020202020204" pitchFamily="34" charset="0"/>
              </a:rPr>
              <a:t>The author thanks to the Department of  Science and Technology (DST), Government of India for financial support through INSPIRE program and also thanks to the Department of Zoology and Environmental Science, </a:t>
            </a:r>
            <a:r>
              <a:rPr lang="en-IN" sz="2400" dirty="0" err="1">
                <a:latin typeface="Arial" panose="020B0604020202020204" pitchFamily="34" charset="0"/>
                <a:cs typeface="Arial" panose="020B0604020202020204" pitchFamily="34" charset="0"/>
              </a:rPr>
              <a:t>Gurukul</a:t>
            </a:r>
            <a:r>
              <a:rPr lang="en-IN" sz="2400" dirty="0">
                <a:latin typeface="Arial" panose="020B0604020202020204" pitchFamily="34" charset="0"/>
                <a:cs typeface="Arial" panose="020B0604020202020204" pitchFamily="34" charset="0"/>
              </a:rPr>
              <a:t> Kangri Vishwavidyalaya, Haridwar for providing all the facilities to carry out this study.</a:t>
            </a:r>
            <a:endParaRPr lang="en-US" sz="2400" dirty="0">
              <a:latin typeface="Arial" panose="020B0604020202020204" pitchFamily="34" charset="0"/>
              <a:cs typeface="Arial" panose="020B0604020202020204" pitchFamily="34" charset="0"/>
            </a:endParaRPr>
          </a:p>
          <a:p>
            <a:pPr algn="just"/>
            <a:r>
              <a:rPr lang="en-IN" sz="2400" b="1" dirty="0">
                <a:latin typeface="Arial" panose="020B0604020202020204" pitchFamily="34" charset="0"/>
                <a:cs typeface="Arial" panose="020B0604020202020204" pitchFamily="34" charset="0"/>
              </a:rPr>
              <a:t>References:</a:t>
            </a:r>
            <a:endParaRPr lang="en-US" sz="2400" dirty="0">
              <a:latin typeface="Arial" panose="020B0604020202020204" pitchFamily="34" charset="0"/>
              <a:cs typeface="Arial" panose="020B0604020202020204" pitchFamily="34" charset="0"/>
            </a:endParaRPr>
          </a:p>
          <a:p>
            <a:pPr marL="876300" lvl="0" indent="-876300" algn="just"/>
            <a:r>
              <a:rPr lang="en-IN" sz="2400" dirty="0" err="1">
                <a:latin typeface="Arial" panose="020B0604020202020204" pitchFamily="34" charset="0"/>
                <a:cs typeface="Arial" panose="020B0604020202020204" pitchFamily="34" charset="0"/>
              </a:rPr>
              <a:t>Dobriyal</a:t>
            </a:r>
            <a:r>
              <a:rPr lang="en-IN" sz="2400" dirty="0">
                <a:latin typeface="Arial" panose="020B0604020202020204" pitchFamily="34" charset="0"/>
                <a:cs typeface="Arial" panose="020B0604020202020204" pitchFamily="34" charset="0"/>
              </a:rPr>
              <a:t> AK. An appraisal of the fishery resources of riverine ecosystem of </a:t>
            </a:r>
            <a:r>
              <a:rPr lang="en-IN" sz="2400" dirty="0" err="1">
                <a:latin typeface="Arial" panose="020B0604020202020204" pitchFamily="34" charset="0"/>
                <a:cs typeface="Arial" panose="020B0604020202020204" pitchFamily="34" charset="0"/>
              </a:rPr>
              <a:t>Garhwal</a:t>
            </a:r>
            <a:r>
              <a:rPr lang="en-IN" sz="2400" dirty="0">
                <a:latin typeface="Arial" panose="020B0604020202020204" pitchFamily="34" charset="0"/>
                <a:cs typeface="Arial" panose="020B0604020202020204" pitchFamily="34" charset="0"/>
              </a:rPr>
              <a:t> Central Himalaya. In. SD. Bhatt and RK. </a:t>
            </a:r>
            <a:r>
              <a:rPr lang="en-IN" sz="2400" dirty="0" err="1">
                <a:latin typeface="Arial" panose="020B0604020202020204" pitchFamily="34" charset="0"/>
                <a:cs typeface="Arial" panose="020B0604020202020204" pitchFamily="34" charset="0"/>
              </a:rPr>
              <a:t>Pande</a:t>
            </a:r>
            <a:r>
              <a:rPr lang="en-IN" sz="2400" dirty="0">
                <a:latin typeface="Arial" panose="020B0604020202020204" pitchFamily="34" charset="0"/>
                <a:cs typeface="Arial" panose="020B0604020202020204" pitchFamily="34" charset="0"/>
              </a:rPr>
              <a:t> (eds.), Ecology of the Mountain Water, Ashish Publishing House, New Delhi, 1991, 306-312.</a:t>
            </a:r>
            <a:endParaRPr lang="en-US" sz="2400" dirty="0">
              <a:latin typeface="Arial" panose="020B0604020202020204" pitchFamily="34" charset="0"/>
              <a:cs typeface="Arial" panose="020B0604020202020204" pitchFamily="34" charset="0"/>
            </a:endParaRPr>
          </a:p>
          <a:p>
            <a:pPr marL="876300" lvl="0" indent="-876300" algn="just"/>
            <a:r>
              <a:rPr lang="en-IN" sz="2400" dirty="0" err="1">
                <a:latin typeface="Arial" panose="020B0604020202020204" pitchFamily="34" charset="0"/>
                <a:cs typeface="Arial" panose="020B0604020202020204" pitchFamily="34" charset="0"/>
              </a:rPr>
              <a:t>Lakra</a:t>
            </a:r>
            <a:r>
              <a:rPr lang="en-IN" sz="2400" dirty="0">
                <a:latin typeface="Arial" panose="020B0604020202020204" pitchFamily="34" charset="0"/>
                <a:cs typeface="Arial" panose="020B0604020202020204" pitchFamily="34" charset="0"/>
              </a:rPr>
              <a:t> WS, Agarwal NK, Singh HR. Present status of Snow trout in </a:t>
            </a:r>
            <a:r>
              <a:rPr lang="en-IN" sz="2400" dirty="0" err="1">
                <a:latin typeface="Arial" panose="020B0604020202020204" pitchFamily="34" charset="0"/>
                <a:cs typeface="Arial" panose="020B0604020202020204" pitchFamily="34" charset="0"/>
              </a:rPr>
              <a:t>Garhwal</a:t>
            </a:r>
            <a:r>
              <a:rPr lang="en-IN" sz="2400" dirty="0">
                <a:latin typeface="Arial" panose="020B0604020202020204" pitchFamily="34" charset="0"/>
                <a:cs typeface="Arial" panose="020B0604020202020204" pitchFamily="34" charset="0"/>
              </a:rPr>
              <a:t> Himalaya. U.P.J. Zoology, 1987; 7 (1): 85-88.</a:t>
            </a:r>
            <a:endParaRPr lang="en-US" sz="2400" dirty="0">
              <a:latin typeface="Arial" panose="020B0604020202020204" pitchFamily="34" charset="0"/>
              <a:cs typeface="Arial" panose="020B0604020202020204" pitchFamily="34" charset="0"/>
            </a:endParaRPr>
          </a:p>
          <a:p>
            <a:pPr marL="876300" lvl="0" indent="-876300" algn="just"/>
            <a:r>
              <a:rPr lang="en-IN" sz="2400" dirty="0">
                <a:latin typeface="Arial" panose="020B0604020202020204" pitchFamily="34" charset="0"/>
                <a:cs typeface="Arial" panose="020B0604020202020204" pitchFamily="34" charset="0"/>
              </a:rPr>
              <a:t>Needham JG, Needham PR. A guide to freshwater biology. Holden Day Ins., San Francisco (USA). 1962, 108.</a:t>
            </a:r>
            <a:endParaRPr lang="en-US" sz="2400" dirty="0">
              <a:latin typeface="Arial" panose="020B0604020202020204" pitchFamily="34" charset="0"/>
              <a:cs typeface="Arial" panose="020B0604020202020204" pitchFamily="34" charset="0"/>
            </a:endParaRPr>
          </a:p>
          <a:p>
            <a:pPr marL="876300" lvl="0" indent="-876300" algn="just"/>
            <a:r>
              <a:rPr lang="en-IN" sz="2400" dirty="0" err="1">
                <a:latin typeface="Arial" panose="020B0604020202020204" pitchFamily="34" charset="0"/>
                <a:cs typeface="Arial" panose="020B0604020202020204" pitchFamily="34" charset="0"/>
              </a:rPr>
              <a:t>Trivedy</a:t>
            </a:r>
            <a:r>
              <a:rPr lang="en-IN" sz="2400" dirty="0">
                <a:latin typeface="Arial" panose="020B0604020202020204" pitchFamily="34" charset="0"/>
                <a:cs typeface="Arial" panose="020B0604020202020204" pitchFamily="34" charset="0"/>
              </a:rPr>
              <a:t> RK, </a:t>
            </a:r>
            <a:r>
              <a:rPr lang="en-IN" sz="2400" dirty="0" err="1">
                <a:latin typeface="Arial" panose="020B0604020202020204" pitchFamily="34" charset="0"/>
                <a:cs typeface="Arial" panose="020B0604020202020204" pitchFamily="34" charset="0"/>
              </a:rPr>
              <a:t>Goel</a:t>
            </a:r>
            <a:r>
              <a:rPr lang="en-IN" sz="2400" dirty="0">
                <a:latin typeface="Arial" panose="020B0604020202020204" pitchFamily="34" charset="0"/>
                <a:cs typeface="Arial" panose="020B0604020202020204" pitchFamily="34" charset="0"/>
              </a:rPr>
              <a:t> PK, </a:t>
            </a:r>
            <a:r>
              <a:rPr lang="en-IN" sz="2400" dirty="0" err="1">
                <a:latin typeface="Arial" panose="020B0604020202020204" pitchFamily="34" charset="0"/>
                <a:cs typeface="Arial" panose="020B0604020202020204" pitchFamily="34" charset="0"/>
              </a:rPr>
              <a:t>Trisal</a:t>
            </a:r>
            <a:r>
              <a:rPr lang="en-IN" sz="2400" dirty="0">
                <a:latin typeface="Arial" panose="020B0604020202020204" pitchFamily="34" charset="0"/>
                <a:cs typeface="Arial" panose="020B0604020202020204" pitchFamily="34" charset="0"/>
              </a:rPr>
              <a:t> CL. Practical methods in Ecology and Environmental Science, 1987.</a:t>
            </a:r>
            <a:endParaRPr lang="en-US" sz="2400" dirty="0">
              <a:latin typeface="Arial" panose="020B0604020202020204" pitchFamily="34" charset="0"/>
              <a:cs typeface="Arial" panose="020B0604020202020204" pitchFamily="34" charset="0"/>
            </a:endParaRPr>
          </a:p>
          <a:p>
            <a:pPr marL="876300" lvl="0" indent="-876300" algn="just"/>
            <a:r>
              <a:rPr lang="en-IN" sz="2400" dirty="0">
                <a:latin typeface="Arial" panose="020B0604020202020204" pitchFamily="34" charset="0"/>
                <a:cs typeface="Arial" panose="020B0604020202020204" pitchFamily="34" charset="0"/>
              </a:rPr>
              <a:t>APHA. Standard Methods for the Examination of Water and Waste Water. 22nd Edition, American Public Health Association, American Water Works Association, Water Environment Federation, 2012.</a:t>
            </a:r>
            <a:endParaRPr lang="en-US" sz="2400" dirty="0">
              <a:latin typeface="Arial" panose="020B0604020202020204" pitchFamily="34" charset="0"/>
              <a:cs typeface="Arial" panose="020B0604020202020204" pitchFamily="34" charset="0"/>
            </a:endParaRPr>
          </a:p>
        </p:txBody>
      </p:sp>
      <p:pic>
        <p:nvPicPr>
          <p:cNvPr id="17" name="Picture 16" descr="E:\vishal phd\synopsi\study map 2.jpg"/>
          <p:cNvPicPr/>
          <p:nvPr/>
        </p:nvPicPr>
        <p:blipFill>
          <a:blip r:embed="rId4"/>
          <a:srcRect/>
          <a:stretch>
            <a:fillRect/>
          </a:stretch>
        </p:blipFill>
        <p:spPr bwMode="auto">
          <a:xfrm>
            <a:off x="333375" y="20301381"/>
            <a:ext cx="6829425" cy="5101794"/>
          </a:xfrm>
          <a:prstGeom prst="rect">
            <a:avLst/>
          </a:prstGeom>
          <a:ln>
            <a:noFill/>
          </a:ln>
          <a:effectLst>
            <a:outerShdw blurRad="292100" dist="139700" dir="2700000" algn="tl" rotWithShape="0">
              <a:srgbClr val="333333">
                <a:alpha val="65000"/>
              </a:srgbClr>
            </a:outerShdw>
          </a:effectLst>
        </p:spPr>
      </p:pic>
      <p:sp>
        <p:nvSpPr>
          <p:cNvPr id="18" name="Rectangle 17"/>
          <p:cNvSpPr/>
          <p:nvPr/>
        </p:nvSpPr>
        <p:spPr>
          <a:xfrm>
            <a:off x="333375" y="25610609"/>
            <a:ext cx="6829425" cy="1569660"/>
          </a:xfrm>
          <a:prstGeom prst="rect">
            <a:avLst/>
          </a:prstGeom>
        </p:spPr>
        <p:txBody>
          <a:bodyPr wrap="square">
            <a:spAutoFit/>
          </a:bodyPr>
          <a:lstStyle/>
          <a:p>
            <a:pPr algn="just"/>
            <a:r>
              <a:rPr lang="en-IN" sz="2400" dirty="0">
                <a:latin typeface="Arial" panose="020B0604020202020204" pitchFamily="34" charset="0"/>
                <a:cs typeface="Arial" panose="020B0604020202020204" pitchFamily="34" charset="0"/>
              </a:rPr>
              <a:t>Figure 1: Satellite Map of study area showing four different Sampling Zone of Ganga River. (Source: Google earth V 6.2.2.6613. November 24, 2015)</a:t>
            </a:r>
            <a:endParaRPr lang="en-US" sz="2400" dirty="0">
              <a:latin typeface="Arial" panose="020B0604020202020204" pitchFamily="34" charset="0"/>
              <a:cs typeface="Arial" panose="020B0604020202020204" pitchFamily="34" charset="0"/>
            </a:endParaRPr>
          </a:p>
        </p:txBody>
      </p:sp>
      <p:graphicFrame>
        <p:nvGraphicFramePr>
          <p:cNvPr id="25" name="Chart 24"/>
          <p:cNvGraphicFramePr/>
          <p:nvPr>
            <p:extLst>
              <p:ext uri="{D42A27DB-BD31-4B8C-83A1-F6EECF244321}">
                <p14:modId xmlns:p14="http://schemas.microsoft.com/office/powerpoint/2010/main" val="1352010316"/>
              </p:ext>
            </p:extLst>
          </p:nvPr>
        </p:nvGraphicFramePr>
        <p:xfrm>
          <a:off x="7386637" y="22551392"/>
          <a:ext cx="9237663" cy="3832858"/>
        </p:xfrm>
        <a:graphic>
          <a:graphicData uri="http://schemas.openxmlformats.org/drawingml/2006/chart">
            <c:chart xmlns:c="http://schemas.openxmlformats.org/drawingml/2006/chart" xmlns:r="http://schemas.openxmlformats.org/officeDocument/2006/relationships" r:id="rId5"/>
          </a:graphicData>
        </a:graphic>
      </p:graphicFrame>
      <p:sp>
        <p:nvSpPr>
          <p:cNvPr id="26" name="Rectangle 25"/>
          <p:cNvSpPr/>
          <p:nvPr/>
        </p:nvSpPr>
        <p:spPr>
          <a:xfrm>
            <a:off x="7162800" y="26498221"/>
            <a:ext cx="9324975" cy="830997"/>
          </a:xfrm>
          <a:prstGeom prst="rect">
            <a:avLst/>
          </a:prstGeom>
        </p:spPr>
        <p:txBody>
          <a:bodyPr wrap="square">
            <a:spAutoFit/>
          </a:bodyPr>
          <a:lstStyle/>
          <a:p>
            <a:pPr marL="450215" marR="0" algn="just">
              <a:spcBef>
                <a:spcPts val="0"/>
              </a:spcBef>
              <a:spcAft>
                <a:spcPts val="0"/>
              </a:spcAft>
            </a:pPr>
            <a:r>
              <a:rPr lang="en-IN" sz="2400" dirty="0">
                <a:latin typeface="Arial" panose="020B0604020202020204" pitchFamily="34" charset="0"/>
                <a:cs typeface="Arial" panose="020B0604020202020204" pitchFamily="34" charset="0"/>
              </a:rPr>
              <a:t>Figure 2: Physiographic variables of Ganga River at the selected sampling zones</a:t>
            </a:r>
            <a:endParaRPr lang="en-US" sz="2400" dirty="0">
              <a:latin typeface="Arial" panose="020B0604020202020204" pitchFamily="34" charset="0"/>
              <a:cs typeface="Arial" panose="020B0604020202020204" pitchFamily="34" charset="0"/>
            </a:endParaRPr>
          </a:p>
        </p:txBody>
      </p:sp>
      <p:graphicFrame>
        <p:nvGraphicFramePr>
          <p:cNvPr id="27" name="Chart 26"/>
          <p:cNvGraphicFramePr/>
          <p:nvPr>
            <p:custDataLst>
              <p:tags r:id="rId1"/>
            </p:custDataLst>
            <p:extLst>
              <p:ext uri="{D42A27DB-BD31-4B8C-83A1-F6EECF244321}">
                <p14:modId xmlns:p14="http://schemas.microsoft.com/office/powerpoint/2010/main" val="458781820"/>
              </p:ext>
            </p:extLst>
          </p:nvPr>
        </p:nvGraphicFramePr>
        <p:xfrm>
          <a:off x="17059274" y="4373959"/>
          <a:ext cx="6800851" cy="5227242"/>
        </p:xfrm>
        <a:graphic>
          <a:graphicData uri="http://schemas.openxmlformats.org/drawingml/2006/chart">
            <c:chart xmlns:c="http://schemas.openxmlformats.org/drawingml/2006/chart" xmlns:r="http://schemas.openxmlformats.org/officeDocument/2006/relationships" r:id="rId6"/>
          </a:graphicData>
        </a:graphic>
      </p:graphicFrame>
      <p:sp>
        <p:nvSpPr>
          <p:cNvPr id="28" name="Rectangle 27"/>
          <p:cNvSpPr/>
          <p:nvPr/>
        </p:nvSpPr>
        <p:spPr>
          <a:xfrm>
            <a:off x="24008897" y="4370966"/>
            <a:ext cx="2794453" cy="2308324"/>
          </a:xfrm>
          <a:prstGeom prst="rect">
            <a:avLst/>
          </a:prstGeom>
        </p:spPr>
        <p:txBody>
          <a:bodyPr wrap="square">
            <a:spAutoFit/>
          </a:bodyPr>
          <a:lstStyle/>
          <a:p>
            <a:pPr>
              <a:spcAft>
                <a:spcPts val="1000"/>
              </a:spcAft>
            </a:pPr>
            <a:r>
              <a:rPr lang="en-IN" sz="2400" dirty="0">
                <a:latin typeface="Arial" panose="020B0604020202020204" pitchFamily="34" charset="0"/>
                <a:cs typeface="Arial" panose="020B0604020202020204" pitchFamily="34" charset="0"/>
              </a:rPr>
              <a:t>Figure 3: Mean monthly variation of water quality of Ganga River from April 2017 to March 2018</a:t>
            </a:r>
            <a:endParaRPr lang="en-US" sz="2400" dirty="0">
              <a:latin typeface="Arial" panose="020B0604020202020204" pitchFamily="34" charset="0"/>
              <a:cs typeface="Arial" panose="020B0604020202020204" pitchFamily="34" charset="0"/>
            </a:endParaRPr>
          </a:p>
        </p:txBody>
      </p:sp>
      <p:sp>
        <p:nvSpPr>
          <p:cNvPr id="30" name="Rectangle 29"/>
          <p:cNvSpPr/>
          <p:nvPr/>
        </p:nvSpPr>
        <p:spPr>
          <a:xfrm>
            <a:off x="27165299" y="12466023"/>
            <a:ext cx="8991601" cy="830997"/>
          </a:xfrm>
          <a:prstGeom prst="rect">
            <a:avLst/>
          </a:prstGeom>
        </p:spPr>
        <p:txBody>
          <a:bodyPr wrap="square">
            <a:spAutoFit/>
          </a:bodyPr>
          <a:lstStyle/>
          <a:p>
            <a:pPr algn="just">
              <a:spcAft>
                <a:spcPts val="1000"/>
              </a:spcAft>
            </a:pPr>
            <a:r>
              <a:rPr lang="en-IN" sz="2400" dirty="0">
                <a:latin typeface="Arial" panose="020B0604020202020204" pitchFamily="34" charset="0"/>
                <a:cs typeface="Arial" panose="020B0604020202020204" pitchFamily="34" charset="0"/>
              </a:rPr>
              <a:t>Table 1: Mean monthly variation of phytoplankton density (ind.m2) dwelling Ganga River during April 2017 to March 2018.</a:t>
            </a:r>
            <a:endParaRPr lang="en-US" sz="2400" dirty="0">
              <a:latin typeface="Arial" panose="020B0604020202020204" pitchFamily="34" charset="0"/>
              <a:cs typeface="Arial" panose="020B0604020202020204" pitchFamily="34" charset="0"/>
            </a:endParaRPr>
          </a:p>
        </p:txBody>
      </p:sp>
      <p:graphicFrame>
        <p:nvGraphicFramePr>
          <p:cNvPr id="31" name="Chart 30"/>
          <p:cNvGraphicFramePr/>
          <p:nvPr>
            <p:extLst>
              <p:ext uri="{D42A27DB-BD31-4B8C-83A1-F6EECF244321}">
                <p14:modId xmlns:p14="http://schemas.microsoft.com/office/powerpoint/2010/main" val="3895106673"/>
              </p:ext>
            </p:extLst>
          </p:nvPr>
        </p:nvGraphicFramePr>
        <p:xfrm>
          <a:off x="16910684" y="9770644"/>
          <a:ext cx="7041063" cy="4186316"/>
        </p:xfrm>
        <a:graphic>
          <a:graphicData uri="http://schemas.openxmlformats.org/drawingml/2006/chart">
            <c:chart xmlns:c="http://schemas.openxmlformats.org/drawingml/2006/chart" xmlns:r="http://schemas.openxmlformats.org/officeDocument/2006/relationships" r:id="rId7"/>
          </a:graphicData>
        </a:graphic>
      </p:graphicFrame>
      <p:sp>
        <p:nvSpPr>
          <p:cNvPr id="32" name="Rectangle 31"/>
          <p:cNvSpPr/>
          <p:nvPr/>
        </p:nvSpPr>
        <p:spPr>
          <a:xfrm>
            <a:off x="23951747" y="9816066"/>
            <a:ext cx="3213553" cy="3065455"/>
          </a:xfrm>
          <a:prstGeom prst="rect">
            <a:avLst/>
          </a:prstGeom>
        </p:spPr>
        <p:txBody>
          <a:bodyPr wrap="square">
            <a:spAutoFit/>
          </a:bodyPr>
          <a:lstStyle/>
          <a:p>
            <a:pPr>
              <a:lnSpc>
                <a:spcPct val="115000"/>
              </a:lnSpc>
              <a:spcAft>
                <a:spcPts val="1000"/>
              </a:spcAft>
            </a:pPr>
            <a:r>
              <a:rPr lang="en-IN" sz="2400" dirty="0">
                <a:latin typeface="Arial" panose="020B0604020202020204" pitchFamily="34" charset="0"/>
                <a:cs typeface="Arial" panose="020B0604020202020204" pitchFamily="34" charset="0"/>
              </a:rPr>
              <a:t>Figure 4: Mean monthly variation of </a:t>
            </a:r>
            <a:r>
              <a:rPr lang="en-IN" sz="2400" dirty="0" err="1">
                <a:latin typeface="Arial" panose="020B0604020202020204" pitchFamily="34" charset="0"/>
                <a:cs typeface="Arial" panose="020B0604020202020204" pitchFamily="34" charset="0"/>
              </a:rPr>
              <a:t>Phytoplanktonic</a:t>
            </a:r>
            <a:r>
              <a:rPr lang="en-IN" sz="2400" dirty="0">
                <a:latin typeface="Arial" panose="020B0604020202020204" pitchFamily="34" charset="0"/>
                <a:cs typeface="Arial" panose="020B0604020202020204" pitchFamily="34" charset="0"/>
              </a:rPr>
              <a:t> density (ind.m2) dwelling Ganga River (April 2017-March 2018).</a:t>
            </a:r>
            <a:endParaRPr lang="en-US" sz="2400" dirty="0">
              <a:latin typeface="Arial" panose="020B0604020202020204" pitchFamily="34" charset="0"/>
              <a:cs typeface="Arial" panose="020B0604020202020204" pitchFamily="34" charset="0"/>
            </a:endParaRPr>
          </a:p>
        </p:txBody>
      </p:sp>
      <p:graphicFrame>
        <p:nvGraphicFramePr>
          <p:cNvPr id="33" name="Table 32"/>
          <p:cNvGraphicFramePr>
            <a:graphicFrameLocks noGrp="1"/>
          </p:cNvGraphicFramePr>
          <p:nvPr>
            <p:extLst>
              <p:ext uri="{D42A27DB-BD31-4B8C-83A1-F6EECF244321}">
                <p14:modId xmlns:p14="http://schemas.microsoft.com/office/powerpoint/2010/main" val="2925680859"/>
              </p:ext>
            </p:extLst>
          </p:nvPr>
        </p:nvGraphicFramePr>
        <p:xfrm>
          <a:off x="27289122" y="13461482"/>
          <a:ext cx="8867778" cy="3813736"/>
        </p:xfrm>
        <a:graphic>
          <a:graphicData uri="http://schemas.openxmlformats.org/drawingml/2006/table">
            <a:tbl>
              <a:tblPr firstRow="1" firstCol="1" bandRow="1">
                <a:tableStyleId>{8EC20E35-A176-4012-BC5E-935CFFF8708E}</a:tableStyleId>
              </a:tblPr>
              <a:tblGrid>
                <a:gridCol w="4433889">
                  <a:extLst>
                    <a:ext uri="{9D8B030D-6E8A-4147-A177-3AD203B41FA5}">
                      <a16:colId xmlns:a16="http://schemas.microsoft.com/office/drawing/2014/main" val="20000"/>
                    </a:ext>
                  </a:extLst>
                </a:gridCol>
                <a:gridCol w="4433889">
                  <a:extLst>
                    <a:ext uri="{9D8B030D-6E8A-4147-A177-3AD203B41FA5}">
                      <a16:colId xmlns:a16="http://schemas.microsoft.com/office/drawing/2014/main" val="20001"/>
                    </a:ext>
                  </a:extLst>
                </a:gridCol>
              </a:tblGrid>
              <a:tr h="403589">
                <a:tc>
                  <a:txBody>
                    <a:bodyPr/>
                    <a:lstStyle/>
                    <a:p>
                      <a:pPr marL="0" marR="0" algn="ctr">
                        <a:lnSpc>
                          <a:spcPct val="115000"/>
                        </a:lnSpc>
                        <a:spcBef>
                          <a:spcPts val="0"/>
                        </a:spcBef>
                        <a:spcAft>
                          <a:spcPts val="0"/>
                        </a:spcAft>
                      </a:pPr>
                      <a:r>
                        <a:rPr lang="en-IN" sz="1600" dirty="0">
                          <a:effectLst/>
                        </a:rPr>
                        <a:t>Months</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dirty="0">
                          <a:effectLst/>
                        </a:rPr>
                        <a:t>Shannon-Wiener diversity index</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195706">
                <a:tc>
                  <a:txBody>
                    <a:bodyPr/>
                    <a:lstStyle/>
                    <a:p>
                      <a:pPr marL="0" marR="0" algn="ctr">
                        <a:lnSpc>
                          <a:spcPct val="115000"/>
                        </a:lnSpc>
                        <a:spcBef>
                          <a:spcPts val="0"/>
                        </a:spcBef>
                        <a:spcAft>
                          <a:spcPts val="0"/>
                        </a:spcAft>
                      </a:pPr>
                      <a:r>
                        <a:rPr lang="en-IN" sz="1600">
                          <a:effectLst/>
                        </a:rPr>
                        <a:t>April</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2.570</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82767">
                <a:tc>
                  <a:txBody>
                    <a:bodyPr/>
                    <a:lstStyle/>
                    <a:p>
                      <a:pPr marL="0" marR="0" algn="ctr">
                        <a:lnSpc>
                          <a:spcPct val="115000"/>
                        </a:lnSpc>
                        <a:spcBef>
                          <a:spcPts val="0"/>
                        </a:spcBef>
                        <a:spcAft>
                          <a:spcPts val="0"/>
                        </a:spcAft>
                      </a:pPr>
                      <a:r>
                        <a:rPr lang="en-IN" sz="1600">
                          <a:effectLst/>
                        </a:rPr>
                        <a:t>May</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2.655</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195706">
                <a:tc>
                  <a:txBody>
                    <a:bodyPr/>
                    <a:lstStyle/>
                    <a:p>
                      <a:pPr marL="0" marR="0" algn="ctr">
                        <a:lnSpc>
                          <a:spcPct val="115000"/>
                        </a:lnSpc>
                        <a:spcBef>
                          <a:spcPts val="0"/>
                        </a:spcBef>
                        <a:spcAft>
                          <a:spcPts val="0"/>
                        </a:spcAft>
                      </a:pPr>
                      <a:r>
                        <a:rPr lang="en-IN" sz="1600">
                          <a:effectLst/>
                        </a:rPr>
                        <a:t>June</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2.452</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195706">
                <a:tc>
                  <a:txBody>
                    <a:bodyPr/>
                    <a:lstStyle/>
                    <a:p>
                      <a:pPr marL="0" marR="0" algn="ctr">
                        <a:lnSpc>
                          <a:spcPct val="115000"/>
                        </a:lnSpc>
                        <a:spcBef>
                          <a:spcPts val="0"/>
                        </a:spcBef>
                        <a:spcAft>
                          <a:spcPts val="0"/>
                        </a:spcAft>
                      </a:pPr>
                      <a:r>
                        <a:rPr lang="en-IN" sz="1600">
                          <a:effectLst/>
                        </a:rPr>
                        <a:t>July</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2.288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195706">
                <a:tc>
                  <a:txBody>
                    <a:bodyPr/>
                    <a:lstStyle/>
                    <a:p>
                      <a:pPr marL="0" marR="0" algn="ctr">
                        <a:lnSpc>
                          <a:spcPct val="115000"/>
                        </a:lnSpc>
                        <a:spcBef>
                          <a:spcPts val="0"/>
                        </a:spcBef>
                        <a:spcAft>
                          <a:spcPts val="0"/>
                        </a:spcAft>
                      </a:pPr>
                      <a:r>
                        <a:rPr lang="en-IN" sz="1600">
                          <a:effectLst/>
                        </a:rPr>
                        <a:t>August</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2.327</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r h="195706">
                <a:tc>
                  <a:txBody>
                    <a:bodyPr/>
                    <a:lstStyle/>
                    <a:p>
                      <a:pPr marL="0" marR="0" algn="ctr">
                        <a:lnSpc>
                          <a:spcPct val="115000"/>
                        </a:lnSpc>
                        <a:spcBef>
                          <a:spcPts val="0"/>
                        </a:spcBef>
                        <a:spcAft>
                          <a:spcPts val="0"/>
                        </a:spcAft>
                      </a:pPr>
                      <a:r>
                        <a:rPr lang="en-IN" sz="1600">
                          <a:effectLst/>
                        </a:rPr>
                        <a:t>September</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2.514</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6"/>
                  </a:ext>
                </a:extLst>
              </a:tr>
              <a:tr h="195706">
                <a:tc>
                  <a:txBody>
                    <a:bodyPr/>
                    <a:lstStyle/>
                    <a:p>
                      <a:pPr marL="0" marR="0" algn="ctr">
                        <a:lnSpc>
                          <a:spcPct val="115000"/>
                        </a:lnSpc>
                        <a:spcBef>
                          <a:spcPts val="0"/>
                        </a:spcBef>
                        <a:spcAft>
                          <a:spcPts val="0"/>
                        </a:spcAft>
                      </a:pPr>
                      <a:r>
                        <a:rPr lang="en-IN" sz="1600">
                          <a:effectLst/>
                        </a:rPr>
                        <a:t>October</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2.423</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7"/>
                  </a:ext>
                </a:extLst>
              </a:tr>
              <a:tr h="195706">
                <a:tc>
                  <a:txBody>
                    <a:bodyPr/>
                    <a:lstStyle/>
                    <a:p>
                      <a:pPr marL="0" marR="0" algn="ctr">
                        <a:lnSpc>
                          <a:spcPct val="115000"/>
                        </a:lnSpc>
                        <a:spcBef>
                          <a:spcPts val="0"/>
                        </a:spcBef>
                        <a:spcAft>
                          <a:spcPts val="0"/>
                        </a:spcAft>
                      </a:pPr>
                      <a:r>
                        <a:rPr lang="en-IN" sz="1600">
                          <a:effectLst/>
                        </a:rPr>
                        <a:t>November</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2.538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8"/>
                  </a:ext>
                </a:extLst>
              </a:tr>
              <a:tr h="195706">
                <a:tc>
                  <a:txBody>
                    <a:bodyPr/>
                    <a:lstStyle/>
                    <a:p>
                      <a:pPr marL="0" marR="0" algn="ctr">
                        <a:lnSpc>
                          <a:spcPct val="115000"/>
                        </a:lnSpc>
                        <a:spcBef>
                          <a:spcPts val="0"/>
                        </a:spcBef>
                        <a:spcAft>
                          <a:spcPts val="0"/>
                        </a:spcAft>
                      </a:pPr>
                      <a:r>
                        <a:rPr lang="en-IN" sz="1600">
                          <a:effectLst/>
                        </a:rPr>
                        <a:t>December</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2.689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9"/>
                  </a:ext>
                </a:extLst>
              </a:tr>
              <a:tr h="195706">
                <a:tc>
                  <a:txBody>
                    <a:bodyPr/>
                    <a:lstStyle/>
                    <a:p>
                      <a:pPr marL="0" marR="0" algn="ctr">
                        <a:lnSpc>
                          <a:spcPct val="115000"/>
                        </a:lnSpc>
                        <a:spcBef>
                          <a:spcPts val="0"/>
                        </a:spcBef>
                        <a:spcAft>
                          <a:spcPts val="0"/>
                        </a:spcAft>
                      </a:pPr>
                      <a:r>
                        <a:rPr lang="en-IN" sz="1600">
                          <a:effectLst/>
                        </a:rPr>
                        <a:t>January</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2.789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0"/>
                  </a:ext>
                </a:extLst>
              </a:tr>
              <a:tr h="195706">
                <a:tc>
                  <a:txBody>
                    <a:bodyPr/>
                    <a:lstStyle/>
                    <a:p>
                      <a:pPr marL="0" marR="0" algn="ctr">
                        <a:lnSpc>
                          <a:spcPct val="115000"/>
                        </a:lnSpc>
                        <a:spcBef>
                          <a:spcPts val="0"/>
                        </a:spcBef>
                        <a:spcAft>
                          <a:spcPts val="0"/>
                        </a:spcAft>
                      </a:pPr>
                      <a:r>
                        <a:rPr lang="en-IN" sz="1600">
                          <a:effectLst/>
                        </a:rPr>
                        <a:t>February</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2.760</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1"/>
                  </a:ext>
                </a:extLst>
              </a:tr>
              <a:tr h="195706">
                <a:tc>
                  <a:txBody>
                    <a:bodyPr/>
                    <a:lstStyle/>
                    <a:p>
                      <a:pPr marL="0" marR="0" algn="ctr">
                        <a:lnSpc>
                          <a:spcPct val="115000"/>
                        </a:lnSpc>
                        <a:spcBef>
                          <a:spcPts val="0"/>
                        </a:spcBef>
                        <a:spcAft>
                          <a:spcPts val="0"/>
                        </a:spcAft>
                      </a:pPr>
                      <a:r>
                        <a:rPr lang="en-IN" sz="1600">
                          <a:effectLst/>
                        </a:rPr>
                        <a:t>March</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a:effectLst/>
                        </a:rPr>
                        <a:t>2.650</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2"/>
                  </a:ext>
                </a:extLst>
              </a:tr>
              <a:tr h="195706">
                <a:tc>
                  <a:txBody>
                    <a:bodyPr/>
                    <a:lstStyle/>
                    <a:p>
                      <a:pPr marL="0" marR="0" algn="ctr">
                        <a:lnSpc>
                          <a:spcPct val="115000"/>
                        </a:lnSpc>
                        <a:spcBef>
                          <a:spcPts val="0"/>
                        </a:spcBef>
                        <a:spcAft>
                          <a:spcPts val="0"/>
                        </a:spcAft>
                      </a:pPr>
                      <a:r>
                        <a:rPr lang="en-IN" sz="1600">
                          <a:effectLst/>
                        </a:rPr>
                        <a:t>Mean+ S.D.</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IN" sz="1600" dirty="0">
                          <a:effectLst/>
                        </a:rPr>
                        <a:t>2.555±0.161</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3"/>
                  </a:ext>
                </a:extLst>
              </a:tr>
            </a:tbl>
          </a:graphicData>
        </a:graphic>
      </p:graphicFrame>
      <p:sp>
        <p:nvSpPr>
          <p:cNvPr id="34" name="Rectangle 33"/>
          <p:cNvSpPr/>
          <p:nvPr/>
        </p:nvSpPr>
        <p:spPr>
          <a:xfrm>
            <a:off x="27165300" y="17449494"/>
            <a:ext cx="8991601" cy="830997"/>
          </a:xfrm>
          <a:prstGeom prst="rect">
            <a:avLst/>
          </a:prstGeom>
        </p:spPr>
        <p:txBody>
          <a:bodyPr wrap="square">
            <a:spAutoFit/>
          </a:bodyPr>
          <a:lstStyle/>
          <a:p>
            <a:pPr algn="just">
              <a:spcAft>
                <a:spcPts val="1000"/>
              </a:spcAft>
              <a:tabLst>
                <a:tab pos="800100" algn="l"/>
              </a:tabLst>
            </a:pPr>
            <a:r>
              <a:rPr lang="en-IN" sz="2400" dirty="0">
                <a:latin typeface="Arial" panose="020B0604020202020204" pitchFamily="34" charset="0"/>
                <a:cs typeface="Arial" panose="020B0604020202020204" pitchFamily="34" charset="0"/>
              </a:rPr>
              <a:t>Table 2: Monthly mean variations in Shannon-Weiner diversity index of phytoplankton in Ganga River (April 2017-March 2018).</a:t>
            </a:r>
            <a:endParaRPr lang="en-US" sz="2400" dirty="0">
              <a:latin typeface="Arial" panose="020B0604020202020204" pitchFamily="34" charset="0"/>
              <a:cs typeface="Arial" panose="020B0604020202020204" pitchFamily="34" charset="0"/>
            </a:endParaRPr>
          </a:p>
        </p:txBody>
      </p:sp>
      <p:pic>
        <p:nvPicPr>
          <p:cNvPr id="35" name="Picture 34" descr="D:\SRF Project\Data\bIOTIC PARAMETER DATA\PHYTOPLANKTON\plankton pic.jpg"/>
          <p:cNvPicPr/>
          <p:nvPr/>
        </p:nvPicPr>
        <p:blipFill>
          <a:blip r:embed="rId8">
            <a:extLst>
              <a:ext uri="{28A0092B-C50C-407E-A947-70E740481C1C}">
                <a14:useLocalDpi xmlns:a14="http://schemas.microsoft.com/office/drawing/2010/main" val="0"/>
              </a:ext>
            </a:extLst>
          </a:blip>
          <a:srcRect/>
          <a:stretch>
            <a:fillRect/>
          </a:stretch>
        </p:blipFill>
        <p:spPr bwMode="auto">
          <a:xfrm>
            <a:off x="17059274" y="14065494"/>
            <a:ext cx="6734175" cy="4594394"/>
          </a:xfrm>
          <a:prstGeom prst="rect">
            <a:avLst/>
          </a:prstGeom>
          <a:noFill/>
          <a:ln w="9525">
            <a:solidFill>
              <a:schemeClr val="tx1"/>
            </a:solidFill>
          </a:ln>
        </p:spPr>
      </p:pic>
      <p:sp>
        <p:nvSpPr>
          <p:cNvPr id="36" name="Rectangle 35"/>
          <p:cNvSpPr/>
          <p:nvPr/>
        </p:nvSpPr>
        <p:spPr>
          <a:xfrm>
            <a:off x="23951747" y="14065494"/>
            <a:ext cx="2527753" cy="1938992"/>
          </a:xfrm>
          <a:prstGeom prst="rect">
            <a:avLst/>
          </a:prstGeom>
        </p:spPr>
        <p:txBody>
          <a:bodyPr wrap="square">
            <a:spAutoFit/>
          </a:bodyPr>
          <a:lstStyle/>
          <a:p>
            <a:pPr>
              <a:spcAft>
                <a:spcPts val="1000"/>
              </a:spcAft>
            </a:pPr>
            <a:r>
              <a:rPr lang="en-IN" sz="2400" dirty="0">
                <a:latin typeface="Arial" panose="020B0604020202020204" pitchFamily="34" charset="0"/>
                <a:cs typeface="Arial" panose="020B0604020202020204" pitchFamily="34" charset="0"/>
              </a:rPr>
              <a:t>Figure 5: Different species of phytoplankton found in Ganga river</a:t>
            </a:r>
            <a:endParaRPr lang="en-US" sz="2400" dirty="0">
              <a:latin typeface="Arial" panose="020B0604020202020204" pitchFamily="34" charset="0"/>
              <a:cs typeface="Arial" panose="020B0604020202020204" pitchFamily="34" charset="0"/>
            </a:endParaRPr>
          </a:p>
        </p:txBody>
      </p:sp>
      <p:graphicFrame>
        <p:nvGraphicFramePr>
          <p:cNvPr id="37" name="Table 36"/>
          <p:cNvGraphicFramePr>
            <a:graphicFrameLocks noGrp="1"/>
          </p:cNvGraphicFramePr>
          <p:nvPr>
            <p:extLst>
              <p:ext uri="{D42A27DB-BD31-4B8C-83A1-F6EECF244321}">
                <p14:modId xmlns:p14="http://schemas.microsoft.com/office/powerpoint/2010/main" val="408084113"/>
              </p:ext>
            </p:extLst>
          </p:nvPr>
        </p:nvGraphicFramePr>
        <p:xfrm>
          <a:off x="27289122" y="3998106"/>
          <a:ext cx="8867778" cy="8175320"/>
        </p:xfrm>
        <a:graphic>
          <a:graphicData uri="http://schemas.openxmlformats.org/drawingml/2006/table">
            <a:tbl>
              <a:tblPr firstRow="1" firstCol="1" bandRow="1">
                <a:tableStyleId>{8EC20E35-A176-4012-BC5E-935CFFF8708E}</a:tableStyleId>
              </a:tblPr>
              <a:tblGrid>
                <a:gridCol w="1344653">
                  <a:extLst>
                    <a:ext uri="{9D8B030D-6E8A-4147-A177-3AD203B41FA5}">
                      <a16:colId xmlns:a16="http://schemas.microsoft.com/office/drawing/2014/main" val="20000"/>
                    </a:ext>
                  </a:extLst>
                </a:gridCol>
                <a:gridCol w="634898">
                  <a:extLst>
                    <a:ext uri="{9D8B030D-6E8A-4147-A177-3AD203B41FA5}">
                      <a16:colId xmlns:a16="http://schemas.microsoft.com/office/drawing/2014/main" val="20001"/>
                    </a:ext>
                  </a:extLst>
                </a:gridCol>
                <a:gridCol w="625194">
                  <a:extLst>
                    <a:ext uri="{9D8B030D-6E8A-4147-A177-3AD203B41FA5}">
                      <a16:colId xmlns:a16="http://schemas.microsoft.com/office/drawing/2014/main" val="20002"/>
                    </a:ext>
                  </a:extLst>
                </a:gridCol>
                <a:gridCol w="629353">
                  <a:extLst>
                    <a:ext uri="{9D8B030D-6E8A-4147-A177-3AD203B41FA5}">
                      <a16:colId xmlns:a16="http://schemas.microsoft.com/office/drawing/2014/main" val="20003"/>
                    </a:ext>
                  </a:extLst>
                </a:gridCol>
                <a:gridCol w="622422">
                  <a:extLst>
                    <a:ext uri="{9D8B030D-6E8A-4147-A177-3AD203B41FA5}">
                      <a16:colId xmlns:a16="http://schemas.microsoft.com/office/drawing/2014/main" val="20004"/>
                    </a:ext>
                  </a:extLst>
                </a:gridCol>
                <a:gridCol w="621036">
                  <a:extLst>
                    <a:ext uri="{9D8B030D-6E8A-4147-A177-3AD203B41FA5}">
                      <a16:colId xmlns:a16="http://schemas.microsoft.com/office/drawing/2014/main" val="20005"/>
                    </a:ext>
                  </a:extLst>
                </a:gridCol>
                <a:gridCol w="614104">
                  <a:extLst>
                    <a:ext uri="{9D8B030D-6E8A-4147-A177-3AD203B41FA5}">
                      <a16:colId xmlns:a16="http://schemas.microsoft.com/office/drawing/2014/main" val="20006"/>
                    </a:ext>
                  </a:extLst>
                </a:gridCol>
                <a:gridCol w="621729">
                  <a:extLst>
                    <a:ext uri="{9D8B030D-6E8A-4147-A177-3AD203B41FA5}">
                      <a16:colId xmlns:a16="http://schemas.microsoft.com/office/drawing/2014/main" val="20007"/>
                    </a:ext>
                  </a:extLst>
                </a:gridCol>
                <a:gridCol w="623115">
                  <a:extLst>
                    <a:ext uri="{9D8B030D-6E8A-4147-A177-3AD203B41FA5}">
                      <a16:colId xmlns:a16="http://schemas.microsoft.com/office/drawing/2014/main" val="20008"/>
                    </a:ext>
                  </a:extLst>
                </a:gridCol>
                <a:gridCol w="618263">
                  <a:extLst>
                    <a:ext uri="{9D8B030D-6E8A-4147-A177-3AD203B41FA5}">
                      <a16:colId xmlns:a16="http://schemas.microsoft.com/office/drawing/2014/main" val="20009"/>
                    </a:ext>
                  </a:extLst>
                </a:gridCol>
                <a:gridCol w="630046">
                  <a:extLst>
                    <a:ext uri="{9D8B030D-6E8A-4147-A177-3AD203B41FA5}">
                      <a16:colId xmlns:a16="http://schemas.microsoft.com/office/drawing/2014/main" val="20010"/>
                    </a:ext>
                  </a:extLst>
                </a:gridCol>
                <a:gridCol w="628660">
                  <a:extLst>
                    <a:ext uri="{9D8B030D-6E8A-4147-A177-3AD203B41FA5}">
                      <a16:colId xmlns:a16="http://schemas.microsoft.com/office/drawing/2014/main" val="20011"/>
                    </a:ext>
                  </a:extLst>
                </a:gridCol>
                <a:gridCol w="654305">
                  <a:extLst>
                    <a:ext uri="{9D8B030D-6E8A-4147-A177-3AD203B41FA5}">
                      <a16:colId xmlns:a16="http://schemas.microsoft.com/office/drawing/2014/main" val="20012"/>
                    </a:ext>
                  </a:extLst>
                </a:gridCol>
              </a:tblGrid>
              <a:tr h="210272">
                <a:tc>
                  <a:txBody>
                    <a:bodyPr/>
                    <a:lstStyle/>
                    <a:p>
                      <a:pPr marL="0" marR="0" algn="l">
                        <a:lnSpc>
                          <a:spcPct val="115000"/>
                        </a:lnSpc>
                        <a:spcBef>
                          <a:spcPts val="0"/>
                        </a:spcBef>
                        <a:spcAft>
                          <a:spcPts val="0"/>
                        </a:spcAft>
                      </a:pPr>
                      <a:r>
                        <a:rPr lang="en-IN" sz="1000" dirty="0">
                          <a:effectLst/>
                        </a:rPr>
                        <a:t>Name</a:t>
                      </a:r>
                      <a:endPar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April</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May</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June</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July</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Aug</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Sep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Oct</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Nov</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Dec</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Jan</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Feb</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March</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210272">
                <a:tc>
                  <a:txBody>
                    <a:bodyPr/>
                    <a:lstStyle/>
                    <a:p>
                      <a:pPr marL="0" marR="0" algn="l">
                        <a:lnSpc>
                          <a:spcPct val="115000"/>
                        </a:lnSpc>
                        <a:spcBef>
                          <a:spcPts val="0"/>
                        </a:spcBef>
                        <a:spcAft>
                          <a:spcPts val="0"/>
                        </a:spcAft>
                      </a:pPr>
                      <a:r>
                        <a:rPr lang="en-IN" sz="1000">
                          <a:effectLst/>
                        </a:rPr>
                        <a:t>Bacillariophycaeae</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gridSpan="12">
                  <a:txBody>
                    <a:bodyPr/>
                    <a:lstStyle/>
                    <a:p>
                      <a:pPr marL="0" marR="0" algn="l">
                        <a:lnSpc>
                          <a:spcPct val="115000"/>
                        </a:lnSpc>
                        <a:spcBef>
                          <a:spcPts val="0"/>
                        </a:spcBef>
                        <a:spcAft>
                          <a:spcPts val="0"/>
                        </a:spcAft>
                      </a:pPr>
                      <a:r>
                        <a:rPr lang="en-IN" sz="1000">
                          <a:effectLst/>
                        </a:rPr>
                        <a:t>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99794">
                <a:tc>
                  <a:txBody>
                    <a:bodyPr/>
                    <a:lstStyle/>
                    <a:p>
                      <a:pPr marL="0" marR="0" algn="l">
                        <a:lnSpc>
                          <a:spcPct val="115000"/>
                        </a:lnSpc>
                        <a:spcBef>
                          <a:spcPts val="0"/>
                        </a:spcBef>
                        <a:spcAft>
                          <a:spcPts val="0"/>
                        </a:spcAft>
                      </a:pPr>
                      <a:r>
                        <a:rPr lang="en-IN" sz="1000">
                          <a:effectLst/>
                        </a:rPr>
                        <a:t>Achananthes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210272">
                <a:tc>
                  <a:txBody>
                    <a:bodyPr/>
                    <a:lstStyle/>
                    <a:p>
                      <a:pPr marL="0" marR="0" algn="l">
                        <a:lnSpc>
                          <a:spcPct val="115000"/>
                        </a:lnSpc>
                        <a:spcBef>
                          <a:spcPts val="0"/>
                        </a:spcBef>
                        <a:spcAft>
                          <a:spcPts val="0"/>
                        </a:spcAft>
                      </a:pPr>
                      <a:r>
                        <a:rPr lang="en-IN" sz="1000">
                          <a:effectLst/>
                        </a:rPr>
                        <a:t>Amphora ovalis</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199794">
                <a:tc>
                  <a:txBody>
                    <a:bodyPr/>
                    <a:lstStyle/>
                    <a:p>
                      <a:pPr marL="0" marR="0" algn="l">
                        <a:lnSpc>
                          <a:spcPct val="115000"/>
                        </a:lnSpc>
                        <a:spcBef>
                          <a:spcPts val="0"/>
                        </a:spcBef>
                        <a:spcAft>
                          <a:spcPts val="0"/>
                        </a:spcAft>
                      </a:pPr>
                      <a:r>
                        <a:rPr lang="en-IN" sz="1000" dirty="0" err="1">
                          <a:effectLst/>
                        </a:rPr>
                        <a:t>Cytotella</a:t>
                      </a:r>
                      <a:r>
                        <a:rPr lang="en-IN" sz="1000" dirty="0">
                          <a:effectLst/>
                        </a:rPr>
                        <a:t> sp.</a:t>
                      </a:r>
                      <a:endPar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210272">
                <a:tc>
                  <a:txBody>
                    <a:bodyPr/>
                    <a:lstStyle/>
                    <a:p>
                      <a:pPr marL="0" marR="0" algn="l">
                        <a:lnSpc>
                          <a:spcPct val="115000"/>
                        </a:lnSpc>
                        <a:spcBef>
                          <a:spcPts val="0"/>
                        </a:spcBef>
                        <a:spcAft>
                          <a:spcPts val="0"/>
                        </a:spcAft>
                      </a:pPr>
                      <a:r>
                        <a:rPr lang="en-IN" sz="1000">
                          <a:effectLst/>
                        </a:rPr>
                        <a:t>Cymbella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140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190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r h="210272">
                <a:tc>
                  <a:txBody>
                    <a:bodyPr/>
                    <a:lstStyle/>
                    <a:p>
                      <a:pPr marL="0" marR="0" algn="l">
                        <a:lnSpc>
                          <a:spcPct val="115000"/>
                        </a:lnSpc>
                        <a:spcBef>
                          <a:spcPts val="0"/>
                        </a:spcBef>
                        <a:spcAft>
                          <a:spcPts val="0"/>
                        </a:spcAft>
                      </a:pPr>
                      <a:r>
                        <a:rPr lang="en-IN" sz="1000">
                          <a:effectLst/>
                        </a:rPr>
                        <a:t>Cocconeis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6"/>
                  </a:ext>
                </a:extLst>
              </a:tr>
              <a:tr h="210272">
                <a:tc>
                  <a:txBody>
                    <a:bodyPr/>
                    <a:lstStyle/>
                    <a:p>
                      <a:pPr marL="0" marR="0" algn="l">
                        <a:lnSpc>
                          <a:spcPct val="115000"/>
                        </a:lnSpc>
                        <a:spcBef>
                          <a:spcPts val="0"/>
                        </a:spcBef>
                        <a:spcAft>
                          <a:spcPts val="0"/>
                        </a:spcAft>
                      </a:pPr>
                      <a:r>
                        <a:rPr lang="en-IN" sz="1000">
                          <a:effectLst/>
                        </a:rPr>
                        <a:t>Coloneis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7"/>
                  </a:ext>
                </a:extLst>
              </a:tr>
              <a:tr h="210272">
                <a:tc>
                  <a:txBody>
                    <a:bodyPr/>
                    <a:lstStyle/>
                    <a:p>
                      <a:pPr marL="0" marR="0" algn="l">
                        <a:lnSpc>
                          <a:spcPct val="115000"/>
                        </a:lnSpc>
                        <a:spcBef>
                          <a:spcPts val="0"/>
                        </a:spcBef>
                        <a:spcAft>
                          <a:spcPts val="0"/>
                        </a:spcAft>
                      </a:pPr>
                      <a:r>
                        <a:rPr lang="en-IN" sz="1000">
                          <a:effectLst/>
                        </a:rPr>
                        <a:t>Ceretoneis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8"/>
                  </a:ext>
                </a:extLst>
              </a:tr>
              <a:tr h="210272">
                <a:tc>
                  <a:txBody>
                    <a:bodyPr/>
                    <a:lstStyle/>
                    <a:p>
                      <a:pPr marL="0" marR="0" algn="l">
                        <a:lnSpc>
                          <a:spcPct val="115000"/>
                        </a:lnSpc>
                        <a:spcBef>
                          <a:spcPts val="0"/>
                        </a:spcBef>
                        <a:spcAft>
                          <a:spcPts val="0"/>
                        </a:spcAft>
                      </a:pPr>
                      <a:r>
                        <a:rPr lang="en-IN" sz="1000">
                          <a:effectLst/>
                        </a:rPr>
                        <a:t>Denticula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9"/>
                  </a:ext>
                </a:extLst>
              </a:tr>
              <a:tr h="210272">
                <a:tc>
                  <a:txBody>
                    <a:bodyPr/>
                    <a:lstStyle/>
                    <a:p>
                      <a:pPr marL="0" marR="0" algn="l">
                        <a:lnSpc>
                          <a:spcPct val="115000"/>
                        </a:lnSpc>
                        <a:spcBef>
                          <a:spcPts val="0"/>
                        </a:spcBef>
                        <a:spcAft>
                          <a:spcPts val="0"/>
                        </a:spcAft>
                      </a:pPr>
                      <a:r>
                        <a:rPr lang="en-IN" sz="1000">
                          <a:effectLst/>
                        </a:rPr>
                        <a:t>Diatoma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0"/>
                  </a:ext>
                </a:extLst>
              </a:tr>
              <a:tr h="210272">
                <a:tc>
                  <a:txBody>
                    <a:bodyPr/>
                    <a:lstStyle/>
                    <a:p>
                      <a:pPr marL="0" marR="0" algn="l">
                        <a:lnSpc>
                          <a:spcPct val="115000"/>
                        </a:lnSpc>
                        <a:spcBef>
                          <a:spcPts val="0"/>
                        </a:spcBef>
                        <a:spcAft>
                          <a:spcPts val="0"/>
                        </a:spcAft>
                      </a:pPr>
                      <a:r>
                        <a:rPr lang="en-IN" sz="1000">
                          <a:effectLst/>
                        </a:rPr>
                        <a:t>Fragilaris inflate</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160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185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240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190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1"/>
                  </a:ext>
                </a:extLst>
              </a:tr>
              <a:tr h="210272">
                <a:tc>
                  <a:txBody>
                    <a:bodyPr/>
                    <a:lstStyle/>
                    <a:p>
                      <a:pPr marL="0" marR="0" algn="l">
                        <a:lnSpc>
                          <a:spcPct val="115000"/>
                        </a:lnSpc>
                        <a:spcBef>
                          <a:spcPts val="0"/>
                        </a:spcBef>
                        <a:spcAft>
                          <a:spcPts val="0"/>
                        </a:spcAft>
                      </a:pPr>
                      <a:r>
                        <a:rPr lang="en-IN" sz="1000">
                          <a:effectLst/>
                        </a:rPr>
                        <a:t>Gyrosigma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2"/>
                  </a:ext>
                </a:extLst>
              </a:tr>
              <a:tr h="210272">
                <a:tc>
                  <a:txBody>
                    <a:bodyPr/>
                    <a:lstStyle/>
                    <a:p>
                      <a:pPr marL="0" marR="0" algn="l">
                        <a:lnSpc>
                          <a:spcPct val="115000"/>
                        </a:lnSpc>
                        <a:spcBef>
                          <a:spcPts val="0"/>
                        </a:spcBef>
                        <a:spcAft>
                          <a:spcPts val="0"/>
                        </a:spcAft>
                      </a:pPr>
                      <a:r>
                        <a:rPr lang="en-IN" sz="1000">
                          <a:effectLst/>
                        </a:rPr>
                        <a:t>Hantzschia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3"/>
                  </a:ext>
                </a:extLst>
              </a:tr>
              <a:tr h="210272">
                <a:tc>
                  <a:txBody>
                    <a:bodyPr/>
                    <a:lstStyle/>
                    <a:p>
                      <a:pPr marL="0" marR="0" algn="l">
                        <a:lnSpc>
                          <a:spcPct val="115000"/>
                        </a:lnSpc>
                        <a:spcBef>
                          <a:spcPts val="0"/>
                        </a:spcBef>
                        <a:spcAft>
                          <a:spcPts val="0"/>
                        </a:spcAft>
                      </a:pPr>
                      <a:r>
                        <a:rPr lang="en-IN" sz="1000">
                          <a:effectLst/>
                        </a:rPr>
                        <a:t>Navicula radiosa</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180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190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195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4"/>
                  </a:ext>
                </a:extLst>
              </a:tr>
              <a:tr h="210272">
                <a:tc>
                  <a:txBody>
                    <a:bodyPr/>
                    <a:lstStyle/>
                    <a:p>
                      <a:pPr marL="0" marR="0" algn="l">
                        <a:lnSpc>
                          <a:spcPct val="115000"/>
                        </a:lnSpc>
                        <a:spcBef>
                          <a:spcPts val="0"/>
                        </a:spcBef>
                        <a:spcAft>
                          <a:spcPts val="0"/>
                        </a:spcAft>
                      </a:pPr>
                      <a:r>
                        <a:rPr lang="en-IN" sz="1000">
                          <a:effectLst/>
                        </a:rPr>
                        <a:t>Nitzchia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180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5"/>
                  </a:ext>
                </a:extLst>
              </a:tr>
              <a:tr h="210272">
                <a:tc>
                  <a:txBody>
                    <a:bodyPr/>
                    <a:lstStyle/>
                    <a:p>
                      <a:pPr marL="0" marR="0" algn="l">
                        <a:lnSpc>
                          <a:spcPct val="115000"/>
                        </a:lnSpc>
                        <a:spcBef>
                          <a:spcPts val="0"/>
                        </a:spcBef>
                        <a:spcAft>
                          <a:spcPts val="0"/>
                        </a:spcAft>
                      </a:pPr>
                      <a:r>
                        <a:rPr lang="en-IN" sz="1000">
                          <a:effectLst/>
                        </a:rPr>
                        <a:t>Opephora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6"/>
                  </a:ext>
                </a:extLst>
              </a:tr>
              <a:tr h="210272">
                <a:tc>
                  <a:txBody>
                    <a:bodyPr/>
                    <a:lstStyle/>
                    <a:p>
                      <a:pPr marL="0" marR="0" algn="l">
                        <a:lnSpc>
                          <a:spcPct val="115000"/>
                        </a:lnSpc>
                        <a:spcBef>
                          <a:spcPts val="0"/>
                        </a:spcBef>
                        <a:spcAft>
                          <a:spcPts val="0"/>
                        </a:spcAft>
                      </a:pPr>
                      <a:r>
                        <a:rPr lang="en-IN" sz="1000">
                          <a:effectLst/>
                        </a:rPr>
                        <a:t>Pinnularia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7"/>
                  </a:ext>
                </a:extLst>
              </a:tr>
              <a:tr h="199794">
                <a:tc>
                  <a:txBody>
                    <a:bodyPr/>
                    <a:lstStyle/>
                    <a:p>
                      <a:pPr marL="0" marR="0" algn="l">
                        <a:lnSpc>
                          <a:spcPct val="115000"/>
                        </a:lnSpc>
                        <a:spcBef>
                          <a:spcPts val="0"/>
                        </a:spcBef>
                        <a:spcAft>
                          <a:spcPts val="0"/>
                        </a:spcAft>
                      </a:pPr>
                      <a:r>
                        <a:rPr lang="en-IN" sz="1000">
                          <a:effectLst/>
                        </a:rPr>
                        <a:t>Syendra ulna</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8"/>
                  </a:ext>
                </a:extLst>
              </a:tr>
              <a:tr h="210272">
                <a:tc>
                  <a:txBody>
                    <a:bodyPr/>
                    <a:lstStyle/>
                    <a:p>
                      <a:pPr marL="0" marR="0" algn="l">
                        <a:lnSpc>
                          <a:spcPct val="115000"/>
                        </a:lnSpc>
                        <a:spcBef>
                          <a:spcPts val="0"/>
                        </a:spcBef>
                        <a:spcAft>
                          <a:spcPts val="0"/>
                        </a:spcAft>
                      </a:pPr>
                      <a:r>
                        <a:rPr lang="en-IN" sz="1000">
                          <a:effectLst/>
                        </a:rPr>
                        <a:t>Tabellaria fenestris</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170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19"/>
                  </a:ext>
                </a:extLst>
              </a:tr>
              <a:tr h="199794">
                <a:tc>
                  <a:txBody>
                    <a:bodyPr/>
                    <a:lstStyle/>
                    <a:p>
                      <a:pPr marL="0" marR="0" algn="l">
                        <a:lnSpc>
                          <a:spcPct val="115000"/>
                        </a:lnSpc>
                        <a:spcBef>
                          <a:spcPts val="0"/>
                        </a:spcBef>
                        <a:spcAft>
                          <a:spcPts val="0"/>
                        </a:spcAft>
                      </a:pPr>
                      <a:r>
                        <a:rPr lang="en-IN" sz="1000">
                          <a:effectLst/>
                        </a:rPr>
                        <a:t>Tetracyclus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0"/>
                  </a:ext>
                </a:extLst>
              </a:tr>
              <a:tr h="210272">
                <a:tc>
                  <a:txBody>
                    <a:bodyPr/>
                    <a:lstStyle/>
                    <a:p>
                      <a:pPr marL="0" marR="0" algn="l">
                        <a:lnSpc>
                          <a:spcPct val="115000"/>
                        </a:lnSpc>
                        <a:spcBef>
                          <a:spcPts val="0"/>
                        </a:spcBef>
                        <a:spcAft>
                          <a:spcPts val="0"/>
                        </a:spcAft>
                      </a:pPr>
                      <a:r>
                        <a:rPr lang="en-IN" sz="1000">
                          <a:effectLst/>
                        </a:rPr>
                        <a:t>Total</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776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405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161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542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499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672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975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1241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1318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1081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1"/>
                  </a:ext>
                </a:extLst>
              </a:tr>
              <a:tr h="210272">
                <a:tc>
                  <a:txBody>
                    <a:bodyPr/>
                    <a:lstStyle/>
                    <a:p>
                      <a:pPr marL="0" marR="0" algn="l">
                        <a:lnSpc>
                          <a:spcPct val="115000"/>
                        </a:lnSpc>
                        <a:spcBef>
                          <a:spcPts val="0"/>
                        </a:spcBef>
                        <a:spcAft>
                          <a:spcPts val="0"/>
                        </a:spcAft>
                      </a:pPr>
                      <a:r>
                        <a:rPr lang="en-IN" sz="1000">
                          <a:effectLst/>
                        </a:rPr>
                        <a:t>Chlorophyceae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gridSpan="12">
                  <a:txBody>
                    <a:bodyPr/>
                    <a:lstStyle/>
                    <a:p>
                      <a:pPr marL="0" marR="0" algn="l">
                        <a:lnSpc>
                          <a:spcPct val="115000"/>
                        </a:lnSpc>
                        <a:spcBef>
                          <a:spcPts val="0"/>
                        </a:spcBef>
                        <a:spcAft>
                          <a:spcPts val="0"/>
                        </a:spcAft>
                      </a:pPr>
                      <a:r>
                        <a:rPr lang="en-IN" sz="1000">
                          <a:effectLst/>
                        </a:rPr>
                        <a:t>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2"/>
                  </a:ext>
                </a:extLst>
              </a:tr>
              <a:tr h="210272">
                <a:tc>
                  <a:txBody>
                    <a:bodyPr/>
                    <a:lstStyle/>
                    <a:p>
                      <a:pPr marL="0" marR="0" algn="l">
                        <a:lnSpc>
                          <a:spcPct val="115000"/>
                        </a:lnSpc>
                        <a:spcBef>
                          <a:spcPts val="0"/>
                        </a:spcBef>
                        <a:spcAft>
                          <a:spcPts val="0"/>
                        </a:spcAft>
                      </a:pPr>
                      <a:r>
                        <a:rPr lang="en-IN" sz="1000">
                          <a:effectLst/>
                        </a:rPr>
                        <a:t>Closterium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3"/>
                  </a:ext>
                </a:extLst>
              </a:tr>
              <a:tr h="199794">
                <a:tc>
                  <a:txBody>
                    <a:bodyPr/>
                    <a:lstStyle/>
                    <a:p>
                      <a:pPr marL="0" marR="0" algn="l">
                        <a:lnSpc>
                          <a:spcPct val="115000"/>
                        </a:lnSpc>
                        <a:spcBef>
                          <a:spcPts val="0"/>
                        </a:spcBef>
                        <a:spcAft>
                          <a:spcPts val="0"/>
                        </a:spcAft>
                      </a:pPr>
                      <a:r>
                        <a:rPr lang="en-IN" sz="1000">
                          <a:effectLst/>
                        </a:rPr>
                        <a:t>Cosmarium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4"/>
                  </a:ext>
                </a:extLst>
              </a:tr>
              <a:tr h="210272">
                <a:tc>
                  <a:txBody>
                    <a:bodyPr/>
                    <a:lstStyle/>
                    <a:p>
                      <a:pPr marL="0" marR="0" algn="l">
                        <a:lnSpc>
                          <a:spcPct val="115000"/>
                        </a:lnSpc>
                        <a:spcBef>
                          <a:spcPts val="0"/>
                        </a:spcBef>
                        <a:spcAft>
                          <a:spcPts val="0"/>
                        </a:spcAft>
                      </a:pPr>
                      <a:r>
                        <a:rPr lang="en-IN" sz="1000">
                          <a:effectLst/>
                        </a:rPr>
                        <a:t>Cledophora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5"/>
                  </a:ext>
                </a:extLst>
              </a:tr>
              <a:tr h="199794">
                <a:tc>
                  <a:txBody>
                    <a:bodyPr/>
                    <a:lstStyle/>
                    <a:p>
                      <a:pPr marL="0" marR="0" algn="l">
                        <a:lnSpc>
                          <a:spcPct val="115000"/>
                        </a:lnSpc>
                        <a:spcBef>
                          <a:spcPts val="0"/>
                        </a:spcBef>
                        <a:spcAft>
                          <a:spcPts val="0"/>
                        </a:spcAft>
                      </a:pPr>
                      <a:r>
                        <a:rPr lang="en-IN" sz="1000">
                          <a:effectLst/>
                        </a:rPr>
                        <a:t>Desmidium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6"/>
                  </a:ext>
                </a:extLst>
              </a:tr>
              <a:tr h="210272">
                <a:tc>
                  <a:txBody>
                    <a:bodyPr/>
                    <a:lstStyle/>
                    <a:p>
                      <a:pPr marL="0" marR="0" algn="l">
                        <a:lnSpc>
                          <a:spcPct val="115000"/>
                        </a:lnSpc>
                        <a:spcBef>
                          <a:spcPts val="0"/>
                        </a:spcBef>
                        <a:spcAft>
                          <a:spcPts val="0"/>
                        </a:spcAft>
                      </a:pPr>
                      <a:r>
                        <a:rPr lang="en-IN" sz="1000">
                          <a:effectLst/>
                        </a:rPr>
                        <a:t>Hydrodictyon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7"/>
                  </a:ext>
                </a:extLst>
              </a:tr>
              <a:tr h="210272">
                <a:tc>
                  <a:txBody>
                    <a:bodyPr/>
                    <a:lstStyle/>
                    <a:p>
                      <a:pPr marL="0" marR="0" algn="l">
                        <a:lnSpc>
                          <a:spcPct val="115000"/>
                        </a:lnSpc>
                        <a:spcBef>
                          <a:spcPts val="0"/>
                        </a:spcBef>
                        <a:spcAft>
                          <a:spcPts val="0"/>
                        </a:spcAft>
                      </a:pPr>
                      <a:r>
                        <a:rPr lang="en-IN" sz="1000">
                          <a:effectLst/>
                        </a:rPr>
                        <a:t>Microspora</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8"/>
                  </a:ext>
                </a:extLst>
              </a:tr>
              <a:tr h="210272">
                <a:tc>
                  <a:txBody>
                    <a:bodyPr/>
                    <a:lstStyle/>
                    <a:p>
                      <a:pPr marL="0" marR="0" algn="l">
                        <a:lnSpc>
                          <a:spcPct val="115000"/>
                        </a:lnSpc>
                        <a:spcBef>
                          <a:spcPts val="0"/>
                        </a:spcBef>
                        <a:spcAft>
                          <a:spcPts val="0"/>
                        </a:spcAft>
                      </a:pPr>
                      <a:r>
                        <a:rPr lang="en-IN" sz="1000">
                          <a:effectLst/>
                        </a:rPr>
                        <a:t>Oedogonium  sp.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29"/>
                  </a:ext>
                </a:extLst>
              </a:tr>
              <a:tr h="210272">
                <a:tc>
                  <a:txBody>
                    <a:bodyPr/>
                    <a:lstStyle/>
                    <a:p>
                      <a:pPr marL="0" marR="0" algn="l">
                        <a:lnSpc>
                          <a:spcPct val="115000"/>
                        </a:lnSpc>
                        <a:spcBef>
                          <a:spcPts val="0"/>
                        </a:spcBef>
                        <a:spcAft>
                          <a:spcPts val="0"/>
                        </a:spcAft>
                      </a:pPr>
                      <a:r>
                        <a:rPr lang="en-IN" sz="1000">
                          <a:effectLst/>
                        </a:rPr>
                        <a:t>Stigeoclanium sp.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0"/>
                  </a:ext>
                </a:extLst>
              </a:tr>
              <a:tr h="210272">
                <a:tc>
                  <a:txBody>
                    <a:bodyPr/>
                    <a:lstStyle/>
                    <a:p>
                      <a:pPr marL="0" marR="0" algn="l">
                        <a:lnSpc>
                          <a:spcPct val="115000"/>
                        </a:lnSpc>
                        <a:spcBef>
                          <a:spcPts val="0"/>
                        </a:spcBef>
                        <a:spcAft>
                          <a:spcPts val="0"/>
                        </a:spcAft>
                      </a:pPr>
                      <a:r>
                        <a:rPr lang="en-IN" sz="1000">
                          <a:effectLst/>
                        </a:rPr>
                        <a:t>Ulothrix zonata</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1"/>
                  </a:ext>
                </a:extLst>
              </a:tr>
              <a:tr h="210272">
                <a:tc>
                  <a:txBody>
                    <a:bodyPr/>
                    <a:lstStyle/>
                    <a:p>
                      <a:pPr marL="0" marR="0" algn="l">
                        <a:lnSpc>
                          <a:spcPct val="115000"/>
                        </a:lnSpc>
                        <a:spcBef>
                          <a:spcPts val="0"/>
                        </a:spcBef>
                        <a:spcAft>
                          <a:spcPts val="0"/>
                        </a:spcAft>
                      </a:pPr>
                      <a:r>
                        <a:rPr lang="en-IN" sz="1000">
                          <a:effectLst/>
                        </a:rPr>
                        <a:t>Zygnema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2"/>
                  </a:ext>
                </a:extLst>
              </a:tr>
              <a:tr h="210272">
                <a:tc>
                  <a:txBody>
                    <a:bodyPr/>
                    <a:lstStyle/>
                    <a:p>
                      <a:pPr marL="0" marR="0" algn="l">
                        <a:lnSpc>
                          <a:spcPct val="115000"/>
                        </a:lnSpc>
                        <a:spcBef>
                          <a:spcPts val="0"/>
                        </a:spcBef>
                        <a:spcAft>
                          <a:spcPts val="0"/>
                        </a:spcAft>
                      </a:pPr>
                      <a:r>
                        <a:rPr lang="en-IN" sz="1000">
                          <a:effectLst/>
                        </a:rPr>
                        <a:t>Total</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93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116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173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3"/>
                  </a:ext>
                </a:extLst>
              </a:tr>
              <a:tr h="181490">
                <a:tc>
                  <a:txBody>
                    <a:bodyPr/>
                    <a:lstStyle/>
                    <a:p>
                      <a:pPr marL="0" marR="0" algn="l">
                        <a:lnSpc>
                          <a:spcPct val="115000"/>
                        </a:lnSpc>
                        <a:spcBef>
                          <a:spcPts val="0"/>
                        </a:spcBef>
                        <a:spcAft>
                          <a:spcPts val="0"/>
                        </a:spcAft>
                      </a:pPr>
                      <a:r>
                        <a:rPr lang="en-IN" sz="1000">
                          <a:effectLst/>
                        </a:rPr>
                        <a:t>Myxophyceae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gridSpan="12">
                  <a:txBody>
                    <a:bodyPr/>
                    <a:lstStyle/>
                    <a:p>
                      <a:pPr marL="0" marR="0" algn="l">
                        <a:lnSpc>
                          <a:spcPct val="115000"/>
                        </a:lnSpc>
                        <a:spcBef>
                          <a:spcPts val="0"/>
                        </a:spcBef>
                        <a:spcAft>
                          <a:spcPts val="0"/>
                        </a:spcAft>
                      </a:pPr>
                      <a:r>
                        <a:rPr lang="en-IN" sz="1000">
                          <a:effectLst/>
                        </a:rPr>
                        <a:t>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34"/>
                  </a:ext>
                </a:extLst>
              </a:tr>
              <a:tr h="181490">
                <a:tc>
                  <a:txBody>
                    <a:bodyPr/>
                    <a:lstStyle/>
                    <a:p>
                      <a:pPr marL="0" marR="0" algn="l">
                        <a:lnSpc>
                          <a:spcPct val="115000"/>
                        </a:lnSpc>
                        <a:spcBef>
                          <a:spcPts val="0"/>
                        </a:spcBef>
                        <a:spcAft>
                          <a:spcPts val="0"/>
                        </a:spcAft>
                        <a:tabLst>
                          <a:tab pos="1115060" algn="r"/>
                        </a:tabLst>
                      </a:pPr>
                      <a:r>
                        <a:rPr lang="en-IN" sz="1000">
                          <a:effectLst/>
                        </a:rPr>
                        <a:t>Anabaena sp. 	</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5"/>
                  </a:ext>
                </a:extLst>
              </a:tr>
              <a:tr h="181490">
                <a:tc>
                  <a:txBody>
                    <a:bodyPr/>
                    <a:lstStyle/>
                    <a:p>
                      <a:pPr marL="0" marR="0" algn="l">
                        <a:lnSpc>
                          <a:spcPct val="115000"/>
                        </a:lnSpc>
                        <a:spcBef>
                          <a:spcPts val="0"/>
                        </a:spcBef>
                        <a:spcAft>
                          <a:spcPts val="0"/>
                        </a:spcAft>
                      </a:pPr>
                      <a:r>
                        <a:rPr lang="en-IN" sz="1000">
                          <a:effectLst/>
                        </a:rPr>
                        <a:t>Coccochloris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6"/>
                  </a:ext>
                </a:extLst>
              </a:tr>
              <a:tr h="181490">
                <a:tc>
                  <a:txBody>
                    <a:bodyPr/>
                    <a:lstStyle/>
                    <a:p>
                      <a:pPr marL="0" marR="0" algn="l">
                        <a:lnSpc>
                          <a:spcPct val="115000"/>
                        </a:lnSpc>
                        <a:spcBef>
                          <a:spcPts val="0"/>
                        </a:spcBef>
                        <a:spcAft>
                          <a:spcPts val="0"/>
                        </a:spcAft>
                      </a:pPr>
                      <a:r>
                        <a:rPr lang="en-IN" sz="1000">
                          <a:effectLst/>
                        </a:rPr>
                        <a:t>Oscillatoria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6</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7"/>
                  </a:ext>
                </a:extLst>
              </a:tr>
              <a:tr h="181490">
                <a:tc>
                  <a:txBody>
                    <a:bodyPr/>
                    <a:lstStyle/>
                    <a:p>
                      <a:pPr marL="0" marR="0" algn="l">
                        <a:lnSpc>
                          <a:spcPct val="115000"/>
                        </a:lnSpc>
                        <a:spcBef>
                          <a:spcPts val="0"/>
                        </a:spcBef>
                        <a:spcAft>
                          <a:spcPts val="0"/>
                        </a:spcAft>
                      </a:pPr>
                      <a:r>
                        <a:rPr lang="en-IN" sz="1000">
                          <a:effectLst/>
                        </a:rPr>
                        <a:t>Phorimidium sp.</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35</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30</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8"/>
                  </a:ext>
                </a:extLst>
              </a:tr>
              <a:tr h="181490">
                <a:tc>
                  <a:txBody>
                    <a:bodyPr/>
                    <a:lstStyle/>
                    <a:p>
                      <a:pPr marL="0" marR="0" algn="l">
                        <a:lnSpc>
                          <a:spcPct val="115000"/>
                        </a:lnSpc>
                        <a:spcBef>
                          <a:spcPts val="0"/>
                        </a:spcBef>
                        <a:spcAft>
                          <a:spcPts val="0"/>
                        </a:spcAft>
                      </a:pPr>
                      <a:r>
                        <a:rPr lang="en-IN" sz="1000">
                          <a:effectLst/>
                        </a:rPr>
                        <a:t>Total</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34</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12</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18</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41</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33</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49</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a:effectLst/>
                        </a:rPr>
                        <a:t>57</a:t>
                      </a:r>
                      <a:endParaRPr lang="en-US" sz="11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l">
                        <a:lnSpc>
                          <a:spcPct val="115000"/>
                        </a:lnSpc>
                        <a:spcBef>
                          <a:spcPts val="0"/>
                        </a:spcBef>
                        <a:spcAft>
                          <a:spcPts val="0"/>
                        </a:spcAft>
                      </a:pPr>
                      <a:r>
                        <a:rPr lang="en-IN" sz="1000" dirty="0">
                          <a:effectLst/>
                        </a:rPr>
                        <a:t>25</a:t>
                      </a:r>
                      <a:endPar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39"/>
                  </a:ext>
                </a:extLst>
              </a:tr>
            </a:tbl>
          </a:graphicData>
        </a:graphic>
      </p:graphicFrame>
      <p:sp>
        <p:nvSpPr>
          <p:cNvPr id="3" name="Rectangle 2">
            <a:extLst>
              <a:ext uri="{FF2B5EF4-FFF2-40B4-BE49-F238E27FC236}">
                <a16:creationId xmlns:a16="http://schemas.microsoft.com/office/drawing/2014/main" id="{91E793D3-9977-C17E-4282-DEE49052D16F}"/>
              </a:ext>
            </a:extLst>
          </p:cNvPr>
          <p:cNvSpPr/>
          <p:nvPr/>
        </p:nvSpPr>
        <p:spPr>
          <a:xfrm>
            <a:off x="137160" y="393313"/>
            <a:ext cx="2209800" cy="292235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ID</a:t>
            </a:r>
          </a:p>
          <a:p>
            <a:pPr algn="ctr"/>
            <a:r>
              <a:rPr lang="en-US" dirty="0">
                <a:latin typeface="Arial" panose="020B0604020202020204" pitchFamily="34" charset="0"/>
                <a:cs typeface="Arial" panose="020B0604020202020204" pitchFamily="34" charset="0"/>
              </a:rPr>
              <a:t>AP01</a:t>
            </a: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13214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B0787F2C_0FC0_485D_B46C_8F693FB42567&quot;,&quot;SourceFullName&quot;:&quot;G:\\SRF Project\\Data\\WATER\\pHYSICO- CHJEMICAL2017-2018.xlsx&quot;,&quot;LastUpdate&quot;:&quot;2024-07-06 8:53 AM&quot;,&quot;UpdatedBy&quot;:&quot;kumar&quot;,&quot;IsLinked&quot;:false,&quot;IsBrokenLink&quot;:false,&quot;Type&quot;: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TotalTime>
  <Words>1814</Words>
  <Application>Microsoft Office PowerPoint</Application>
  <PresentationFormat>Custom</PresentationFormat>
  <Paragraphs>553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Pankaj Singh</dc:creator>
  <cp:lastModifiedBy>Dr. Pankaj Kumar</cp:lastModifiedBy>
  <cp:revision>13</cp:revision>
  <dcterms:created xsi:type="dcterms:W3CDTF">2018-12-18T04:20:33Z</dcterms:created>
  <dcterms:modified xsi:type="dcterms:W3CDTF">2024-07-06T03:24:34Z</dcterms:modified>
</cp:coreProperties>
</file>